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93"/>
  </p:notesMasterIdLst>
  <p:sldIdLst>
    <p:sldId id="269" r:id="rId2"/>
    <p:sldId id="342" r:id="rId3"/>
    <p:sldId id="343" r:id="rId4"/>
    <p:sldId id="257" r:id="rId5"/>
    <p:sldId id="259" r:id="rId6"/>
    <p:sldId id="344" r:id="rId7"/>
    <p:sldId id="345" r:id="rId8"/>
    <p:sldId id="346" r:id="rId9"/>
    <p:sldId id="352" r:id="rId10"/>
    <p:sldId id="353" r:id="rId11"/>
    <p:sldId id="347" r:id="rId12"/>
    <p:sldId id="348" r:id="rId13"/>
    <p:sldId id="349" r:id="rId14"/>
    <p:sldId id="351" r:id="rId15"/>
    <p:sldId id="363" r:id="rId16"/>
    <p:sldId id="354" r:id="rId17"/>
    <p:sldId id="272" r:id="rId18"/>
    <p:sldId id="370" r:id="rId19"/>
    <p:sldId id="366" r:id="rId20"/>
    <p:sldId id="367" r:id="rId21"/>
    <p:sldId id="369" r:id="rId22"/>
    <p:sldId id="368" r:id="rId23"/>
    <p:sldId id="372" r:id="rId24"/>
    <p:sldId id="371" r:id="rId25"/>
    <p:sldId id="270" r:id="rId26"/>
    <p:sldId id="274" r:id="rId27"/>
    <p:sldId id="273" r:id="rId28"/>
    <p:sldId id="337" r:id="rId29"/>
    <p:sldId id="358" r:id="rId30"/>
    <p:sldId id="359" r:id="rId31"/>
    <p:sldId id="360" r:id="rId32"/>
    <p:sldId id="361" r:id="rId33"/>
    <p:sldId id="362" r:id="rId34"/>
    <p:sldId id="356" r:id="rId35"/>
    <p:sldId id="357" r:id="rId36"/>
    <p:sldId id="263" r:id="rId37"/>
    <p:sldId id="280" r:id="rId38"/>
    <p:sldId id="265" r:id="rId39"/>
    <p:sldId id="339" r:id="rId40"/>
    <p:sldId id="340" r:id="rId41"/>
    <p:sldId id="341" r:id="rId42"/>
    <p:sldId id="355" r:id="rId43"/>
    <p:sldId id="276" r:id="rId44"/>
    <p:sldId id="301" r:id="rId45"/>
    <p:sldId id="286" r:id="rId46"/>
    <p:sldId id="287" r:id="rId47"/>
    <p:sldId id="288" r:id="rId48"/>
    <p:sldId id="291" r:id="rId49"/>
    <p:sldId id="292" r:id="rId50"/>
    <p:sldId id="295" r:id="rId51"/>
    <p:sldId id="298" r:id="rId52"/>
    <p:sldId id="297" r:id="rId53"/>
    <p:sldId id="294" r:id="rId54"/>
    <p:sldId id="300" r:id="rId55"/>
    <p:sldId id="277" r:id="rId56"/>
    <p:sldId id="282" r:id="rId57"/>
    <p:sldId id="309" r:id="rId58"/>
    <p:sldId id="310" r:id="rId59"/>
    <p:sldId id="306" r:id="rId60"/>
    <p:sldId id="307" r:id="rId61"/>
    <p:sldId id="308" r:id="rId62"/>
    <p:sldId id="311" r:id="rId63"/>
    <p:sldId id="313" r:id="rId64"/>
    <p:sldId id="312" r:id="rId65"/>
    <p:sldId id="314" r:id="rId66"/>
    <p:sldId id="315" r:id="rId67"/>
    <p:sldId id="316" r:id="rId68"/>
    <p:sldId id="303" r:id="rId69"/>
    <p:sldId id="278" r:id="rId70"/>
    <p:sldId id="283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279" r:id="rId80"/>
    <p:sldId id="284" r:id="rId81"/>
    <p:sldId id="326" r:id="rId82"/>
    <p:sldId id="327" r:id="rId83"/>
    <p:sldId id="328" r:id="rId84"/>
    <p:sldId id="329" r:id="rId85"/>
    <p:sldId id="330" r:id="rId86"/>
    <p:sldId id="331" r:id="rId87"/>
    <p:sldId id="335" r:id="rId88"/>
    <p:sldId id="336" r:id="rId89"/>
    <p:sldId id="332" r:id="rId90"/>
    <p:sldId id="333" r:id="rId91"/>
    <p:sldId id="334" r:id="rId92"/>
  </p:sldIdLst>
  <p:sldSz cx="14630400" cy="8229600"/>
  <p:notesSz cx="8794750" cy="12646025"/>
  <p:embeddedFontLst>
    <p:embeddedFont>
      <p:font typeface="G마켓 산스 TTF Bold" panose="02000000000000000000" pitchFamily="2" charset="-127"/>
      <p:bold r:id="rId94"/>
    </p:embeddedFont>
    <p:embeddedFont>
      <p:font typeface="G마켓 산스 TTF Light" panose="02000000000000000000" pitchFamily="2" charset="-127"/>
      <p:regular r:id="rId95"/>
    </p:embeddedFont>
    <p:embeddedFont>
      <p:font typeface="G마켓 산스 TTF Medium" panose="02000000000000000000" pitchFamily="2" charset="-127"/>
      <p:regular r:id="rId96"/>
    </p:embeddedFont>
    <p:embeddedFont>
      <p:font typeface="태나다체 " panose="02000000000000000000" pitchFamily="2" charset="-127"/>
      <p:bold r:id="rId9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609BA25-DD19-4FA5-AA4A-6D03BCCAE839}">
          <p14:sldIdLst>
            <p14:sldId id="269"/>
            <p14:sldId id="342"/>
            <p14:sldId id="343"/>
            <p14:sldId id="257"/>
            <p14:sldId id="259"/>
            <p14:sldId id="344"/>
            <p14:sldId id="345"/>
            <p14:sldId id="346"/>
            <p14:sldId id="352"/>
            <p14:sldId id="353"/>
            <p14:sldId id="347"/>
            <p14:sldId id="348"/>
            <p14:sldId id="349"/>
            <p14:sldId id="351"/>
            <p14:sldId id="363"/>
            <p14:sldId id="354"/>
            <p14:sldId id="272"/>
            <p14:sldId id="370"/>
            <p14:sldId id="366"/>
            <p14:sldId id="367"/>
            <p14:sldId id="369"/>
            <p14:sldId id="368"/>
            <p14:sldId id="372"/>
            <p14:sldId id="371"/>
            <p14:sldId id="270"/>
            <p14:sldId id="274"/>
            <p14:sldId id="273"/>
            <p14:sldId id="337"/>
            <p14:sldId id="358"/>
            <p14:sldId id="359"/>
            <p14:sldId id="360"/>
            <p14:sldId id="361"/>
            <p14:sldId id="362"/>
            <p14:sldId id="356"/>
            <p14:sldId id="357"/>
            <p14:sldId id="263"/>
            <p14:sldId id="280"/>
            <p14:sldId id="265"/>
          </p14:sldIdLst>
        </p14:section>
        <p14:section name="이하 슬라이드는 버릴 것" id="{90D0EAF6-BB3C-47DF-94CD-F18A99380BF8}">
          <p14:sldIdLst>
            <p14:sldId id="339"/>
            <p14:sldId id="340"/>
            <p14:sldId id="341"/>
            <p14:sldId id="355"/>
            <p14:sldId id="276"/>
            <p14:sldId id="301"/>
            <p14:sldId id="286"/>
            <p14:sldId id="287"/>
            <p14:sldId id="288"/>
            <p14:sldId id="291"/>
            <p14:sldId id="292"/>
            <p14:sldId id="295"/>
            <p14:sldId id="298"/>
            <p14:sldId id="297"/>
            <p14:sldId id="294"/>
            <p14:sldId id="300"/>
            <p14:sldId id="277"/>
            <p14:sldId id="282"/>
            <p14:sldId id="309"/>
            <p14:sldId id="310"/>
            <p14:sldId id="306"/>
            <p14:sldId id="307"/>
            <p14:sldId id="308"/>
            <p14:sldId id="311"/>
            <p14:sldId id="313"/>
            <p14:sldId id="312"/>
            <p14:sldId id="314"/>
            <p14:sldId id="315"/>
            <p14:sldId id="316"/>
            <p14:sldId id="303"/>
            <p14:sldId id="278"/>
            <p14:sldId id="283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279"/>
            <p14:sldId id="284"/>
            <p14:sldId id="326"/>
            <p14:sldId id="327"/>
            <p14:sldId id="328"/>
            <p14:sldId id="329"/>
            <p14:sldId id="330"/>
            <p14:sldId id="331"/>
            <p14:sldId id="335"/>
            <p14:sldId id="336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132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781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878DE-500C-7D3B-2880-B0109487C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5E4B0-1F7F-CDD2-ED3A-414D30972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197C1-E31C-4EAC-DFF1-CB07741AA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A9815-00F9-7E25-1902-CA1C5C6451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84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25FE-6AB3-01A4-5B8A-C5B15DF67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8A26F-DE40-994B-4AB5-9D15E81F1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0633E-3C08-E30C-83FF-14E1BADC3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C4D4B-FC7B-3CDF-33AF-3E7493852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97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A8C8C-41E1-9A00-BC82-2E34E88E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1734A-010F-3F32-9FDA-AFF1022CD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506B6-E40C-8AF1-B200-54CDA3127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4110D-2DC3-7D0F-1F20-1FAB89672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65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70D59-FD1B-96B8-04A6-3EAA4624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4EC7C-6621-75D9-B1C4-5B418B3E6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6A102-A308-F5C4-377A-13940C99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AEF6-2FD8-9046-0FAF-57841E63E2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90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064BC-E8CF-5DDE-C0DE-AF7A040C4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CA2EF-D2D6-ACD0-A374-C5D6EEDE9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3158D-75B0-3893-3622-33436713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AAC7-1D09-7CFA-4058-8B5E4A9AA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33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E1F76-1A44-AE33-FEEF-167AE6C28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78A9F-DF1E-B604-8B8E-A8B5F13E0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2F3A4-EE2F-50A5-C61F-7BC3B1662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D927D-1C20-1AD5-7B2F-90618B76B4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41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FF63B-55A8-AB0B-D4EA-54565DF40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23FF6-1A2D-5C07-03EE-CE2F436DA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BA145-4B5D-B08D-3FE2-E4399E02B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CB6C4-E54A-FB23-8303-B8D6650D8A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42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C99DD-C20E-1415-969F-71CDEBF93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9442F-6A29-DA7D-0AF5-7A3EB59D5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1B31-052D-A17E-7EA4-C2287195D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57ACF-DFB3-B0C3-599E-D350792EE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67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CC10-C34B-F88F-7C7F-97F1D599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1C2B7-7F82-7E21-EF06-35D86079B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11F6F-A9F2-F079-0872-B08B98465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7F0D3-3E65-F18E-D2B1-A394A1B97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82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2D21D-A7CF-F0E1-9406-6D433B69B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A72DD-B14E-A73B-E945-9BACA72E6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3CAD3-4641-C80B-DC14-49588C2C8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C27A8-0119-FE29-31D5-29C965BD1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9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301E-9ABD-493B-63CD-904FFB4BB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9A290-D122-4BF4-D7CD-ABCFE26BF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B6585-F96D-CC98-975F-9C6FA5C61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CC950-7000-187B-A2C4-818570227E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84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F688D-68A3-16AC-BDCD-5A30615D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6B0A5-CBAE-D754-ED47-1442951BF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39B09-C989-B2C9-4372-E20873075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4533F-9FA1-F8CB-B763-9058A4CD0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96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CB85-8907-3414-825E-2A367C89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BBA2E-6959-7551-C61A-4253EA21A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D06E5-CE09-0068-7C08-B114068F3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98186-C74D-D608-0BC0-DBA9BEC6E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FE988-A60B-A06E-9637-2CE7644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33E89-7730-2874-8DC9-608F821CF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EA20C-39CD-E4BF-8620-48B84C23D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02FDC-C5CC-E044-7AD1-56ADBC3E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3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1C680-CA2A-B0CA-1F68-1CE51B6CC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582B7-3282-7615-031A-EEDA1BBC4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663FE-4F1C-4BD7-A7B4-20886AB58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D4B18-5BD8-8996-AF86-AB412B3BDE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82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8C87B-F048-D226-D84B-D0EA22DCB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A03FA-1C6A-B77B-8C8C-BA361BA4F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DF646-9D6D-D4A4-150E-AF3191EFF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32704-ED75-106A-7A0B-F815466C2E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07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AB68-09AA-F2D6-E6CF-D471961C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9DAFB-6FCB-5770-D187-0D4EE6EB0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EACAB-3D8D-76C7-FF6B-0C18C380D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FA14A-A3E6-76B3-6E48-9FC1BA6FD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23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46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1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19259-5285-DE17-281C-A8966B38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63373-BB46-8AA7-928E-8488DD408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7AB95-82B8-AC34-AC17-45DF0F680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8E7B7-DA09-5AF7-FCA9-7780C22C85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5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1B812-70F1-CBA6-39F8-CB9B9AD5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9B2B02-0AF6-FAA6-76D4-00B43B122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4AB3E-04AF-6063-F7CE-67EB19688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FCC00-3D88-8AC2-784C-6061B2FB4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81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7878A-691F-58E4-55EA-1628ED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923F2-9851-3AAC-A8D0-DB5BDFEE1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26EDD7-BFD9-9E20-B6FF-34AF6CF5E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5949E-79BE-F1BE-912A-84B85079C0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03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D3D04-959A-DB0B-AF92-F68E66A8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E40FF7-8531-794E-EE6E-BE27F93FD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9823A-B1CB-6A63-C18C-51C64A4BC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3313A-881E-4B13-2D4A-2AB5F24CB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7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A1365-7C93-AEDD-BEB3-6052DBE5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C1371-09D5-DC5F-B10C-3855CE881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40E36-ED41-FC97-92E1-3B6B3ABB5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480D8-B626-C8CD-E695-846E11DA8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07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6A4F-C5D9-F41C-822D-3F3DE5E08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53016-FE37-FB27-C2D8-801A0C4C9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80411-221E-197A-79E0-6B3597F9A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DA468-079C-B729-49E6-0B3DB32AE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942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3E73-0D97-535F-2A17-BF6C0088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E6761-81C5-1776-1551-EFCFF822F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469CB-EE18-12BC-8AFA-6A5D2214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620C7-630D-A222-5D02-2C96E9205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92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4A9B-1E03-2F2F-F56C-1278FF10D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8368C-77E3-BB6F-2FA4-0DB49CF4C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BFB28-5E63-3694-131F-3A2B1A27E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7396D-97BE-F48D-B343-823699C52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29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4EE3-CBB3-4F00-1611-1428EEF9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4AD16-AEDC-47F0-0083-CB4292CBC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FD3AD-27BA-4AEA-451C-B22E4DF80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8DF4-9820-94D2-D554-21D636FAC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122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32592-B273-E952-8DCC-6B91FD3E6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25EB6-4A6C-ADDD-7AD3-4823FC041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5EFA0-17C3-25B8-ECCF-88B2A18A8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20607-AF2F-BA5E-5178-E2FCC76A2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62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1EAB-DB63-D7E6-D36C-CD532727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3C45D-7527-A0BB-7900-E2CBCD7E4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D4433-BCB7-2CEC-4E91-DA49EE8FF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4587-8DEE-0636-5F47-A4F443DBC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852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7EF56-C282-2583-3FED-CD2449F3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764A1-004E-9DF4-A69A-512371D97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D2980-12E1-EEBB-FDC4-02EA635E7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5537D-BFA3-F5BF-F587-7D565B705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83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0C10A-F51B-026F-46FD-C16C65FE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932D94-C171-0A0E-A92A-310509C2D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28AA7-167A-A8D4-188B-A1A95BE54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32441-FA9C-349D-D974-E92B4677AB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6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69B7-49F7-2AE8-3F29-EDBC6D6D5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5E876-A8CF-E049-1F2C-2CAF3AC83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B0194-D0AC-1DFB-B353-DC9966357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4EA90-1589-D15F-05D7-EB491DBFFA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47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81E43-16C5-F52C-0276-2C7825F0E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1A9DC-A749-0456-DF03-8F96108DB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1E5CE-C68C-D658-B833-6F4DA7078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7D6CC-52B5-4745-9C77-9EFD4756D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879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C4DF-FAA5-FB87-4E57-0903993EE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BCD2C-6091-6BBA-11EB-3DCE29F2E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A4A07-5D56-52F8-3C52-CBFEB19D5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DCC95-523F-AE9F-51AB-008A7627B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90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14D4E-6944-2925-7196-0A0FB254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E69DC-AEF9-3EBE-5CE2-263236EBD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942B1-002A-1A2B-B38D-5E0BA3D5B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EAA0A-76FC-7229-87E7-BAD941823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38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91BD-EE9C-37D9-9B8C-A67C8E032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4F8772-8F67-BCFC-E2A9-E46715E30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DE4DE-9C79-2ABE-AA27-8322A90D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A8C8-7C00-261F-3580-E92D0676A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45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D52A7-0223-62AD-12AB-5ACACA8F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76C76F-4AC4-0111-7D93-FC2229BB9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26D4C-5C57-1864-709D-2D6192384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9988F-8FB1-B620-80A5-D755B9D25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70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75EFD-6A34-BA07-DC91-C74176BA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1BD50-DDCD-D52D-8D7A-5B2AF26F8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983AB-312F-B97E-5908-7244BD609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BCB9A-92D2-B23B-6017-4C9E13E4E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1B49F-58C4-3DAD-5201-E80ACE82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1EEF8-3FC5-2E84-0DF0-7A1A23407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C8C00-0157-DFE6-6741-D75AAB752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7E01D-F1A7-C56C-4CBA-1892CE47E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09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B9DE4-CF05-9BE4-49D1-5E2755497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C1E8E-D714-EFEF-AA54-CEBA024C6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DB9B4-4575-4F99-8298-880295496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BF31B-95C2-B837-5F6D-9F7E27D24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169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F19CB-42D6-00DE-2CAA-F571CA68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E8E79-40B4-AAFF-BC90-73F55EEEB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CDD57-07A0-E356-23C1-B43351D2D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E270A-EC05-FB2B-C5D6-C180DF968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038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AD6FE-9341-2B72-4863-E06870136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A3AE1-7673-0A01-6B06-DF9035E8A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9ECD3-1ABF-1FAE-D489-5808AD4AC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D87C2-546B-8CDD-BDDC-4621EE454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890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E8B4E-1B8D-710B-5E0D-54975142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BAEF3-2F29-894E-FF10-B8B2F3326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A7CCE-3647-4C22-8C38-5B35BED85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6C55E-EE40-BF28-17F6-CD2AC3D4E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974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FAD91-A28E-03D5-9DC0-4CE3A7C7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95228-642C-3ABF-4DBD-985CED3AA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CEDF0-6C78-4C21-52E2-92BDC13EC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144EB-8F9D-0867-4149-DE29104B9F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70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4CFC4-FA50-9AD0-D703-70269E67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94001-2197-A4B8-804E-C36890A3E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44C5C-063B-9DAE-0E61-94ED7B060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DE16D-F9E5-1E75-EC98-B50831A36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974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CEC27-053A-2865-80F9-311B84CF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72384-9DC8-26D2-6827-7B5E60DAA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EA660-244E-05F7-8278-0FA0B4BC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F1964-F0D7-A1AD-9E70-0DAB8A540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30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B82DB-C638-7B9D-4276-FDF3FB5D0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05268-C863-80E5-607A-477C64505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FD539-C66D-E319-6B24-776EFE9BE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C959B-C48A-05BC-A82E-4DE2B5874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6E08-0548-4CB9-59AE-D48A4A22A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F69CF-A455-77FF-0B16-4011388BB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59FA5-EF96-4F7C-44AB-F0E98D8C5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C38D9-B45A-A5FF-A1AF-6D4C47A1BD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49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3F27A-3E4D-D20E-5530-59922286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AE7B3-BA13-8DEE-B3D9-B5849E690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13B3C1-F65E-7E8E-1836-347754D4A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B80F-D106-8526-3078-C3FD940A6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8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EEAE2-E4AC-3168-8A44-E3BE37F50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47E55-9CB0-0A3E-7FD0-13FCF5BAA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69AD9-D3BC-13EE-A589-1F257BDDB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0ECF-8FD5-52DE-CBDC-1735A055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888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E0869-7024-11DA-C34A-4E8E54E5A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2FA1C-D256-0761-B698-21FF8694A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0D8FB-3706-5B68-E229-9EF527693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74596-2937-E99D-C27D-DBD58A746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49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4E7A5-AC72-D1BC-58BA-ACEA2AF6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D26DB-8854-BC39-0C08-6DA03CCC5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F8120F-8BF1-2EC9-7B92-3D15F065B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E2B40-4F8B-2141-9239-91AE0534E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645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4A8B2-7E37-CABB-29A4-DD0066554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86D1F-3D8A-BFB8-5B40-CF6AA5393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905DF-D91F-A454-FC20-C3DF782E7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A9DD5-9C43-E64B-FAE0-E1E54BD03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254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0D647-4CC7-AE4E-54B3-9DBB8DA5A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5ABEB-44B3-1F46-DF7E-18B84D664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90BE0-E15F-E749-18D3-8347C3A6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68E86-755B-0417-251A-74E6E1AD1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02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21443-BF16-B42E-3C66-8AD08D5DB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C8B68-286C-A79F-0931-99C6414CC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ACB8F-14EA-73AE-AE99-FBDE2117A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23E05-232E-ABBB-E54D-CC01BF6F34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39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B9E3-5A98-344D-AF4E-3255243E5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A6F09-F661-8D59-033D-5723A2DFA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21479-BF49-8D3E-74E4-4C53EC779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085D-C7D2-83D4-E53D-88829A38A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851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7A551-AB18-70E1-A961-6EF303858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1CADF-3AEC-689B-0B19-D684A7CC9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3DF8F-515F-6D2F-EA14-7EF29D51B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CC0A-8718-A79B-37A6-AFE9686E5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311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ED57-B398-1D91-9D2B-8F66A9F3D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AC0D6-FF68-770A-F3EC-DEDBB05B5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8C8A8-7167-B054-1BEC-B36C9F742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78AAF-8794-FBAE-6DD1-5C4489B795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505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B850-E840-FE39-4D74-83B25AC24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7582F-B095-4E2F-20DB-8C1211794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F2350-05C3-35F6-9785-E137E5825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3D406-2989-7BE8-0342-BF7024787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317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53440-6520-03FD-6BCC-6EA5B82B4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51184-B84C-3AA2-956B-97341180D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3024-0E63-AC36-84A5-FB35094A0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3B627-477E-A45F-12DA-CD214A1F5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36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3EF06-C7FB-DBE0-5D7D-7471F4DB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D0BD5-EB54-1283-6DBA-89E30BA71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6829A-09FA-7646-422F-409637114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7BB90-A0EF-ED02-3F32-07D707BFF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56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5A7E6-9667-899C-D117-63BD01D1C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A5D2B-D8B9-454A-157B-F6D086C22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CAFA2-E175-D611-DC7A-3F122DFDB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7A229-FF99-758D-11E0-FEC0A7E41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875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922F-A1C1-7769-1553-7EAC12054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B9564-0AB8-DA53-2135-23FC6BF08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D186C-6BA2-3FDB-07CE-B041917E6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7BC6D-A9A6-BB50-1471-995C9CF7A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439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521F4-2FFF-6598-3B31-B0E3662C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558DE5-0D00-C66E-127F-E415585B9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0C316-0CE8-F5AF-8C19-8EFEBD1B5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DC5EA-3AF0-B94E-5534-1C5EF46F3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282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83427-D325-FFE3-4BAE-8A1D57E4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167F0-EFEC-7D4C-9521-0FBCB565C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DC202-E48A-6B04-A4EF-399625D8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3CC91-20AF-3038-6CC8-E875BEBA9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495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989F9-33CE-49DB-C5FB-15CD2CF6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12407-684C-ACAC-278A-C12B141C8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DD5AB-5A6C-48E8-5A64-EAAB163E5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42C18-3413-A8FE-E69B-1CACAA56D7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238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93FCD-DB09-21F5-1E95-36FF8BB0D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028BB-9115-2A83-73CE-CB3A63F06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56A2E-A282-30F0-471A-632565013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9861-F43B-5483-CD4C-4CA0A3A54E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43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F25D-E456-F23D-724C-8CC3E4FC6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E57B1-2E38-87D1-C7DD-ED0DA581A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BB4EC-3A83-A97E-CB1D-6171407E7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8455E-71DD-5AAB-2AB1-AD4F2E824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774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98C7-9864-81CB-9E48-5A7C65C48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45E98-9816-31C7-81C3-8D1218295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25EEF0-630D-F453-866C-1F47F7611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1FA24-BFE5-EB23-98F9-D93D289FBC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216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97187-91D4-F0C0-4F25-9FD72F6C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F374C-003D-D9F7-B5D6-24BC0C28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0A774-2326-0757-32F9-33D367CEA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5B842-CC56-295B-2CA2-118660484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2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F9102-9801-8D38-EFE6-3704C46DE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77882A-8B7C-2377-B48E-131888BB1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9A756-6EC8-C2DE-9A50-AFDD50544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42DB9-9E70-76F5-5762-D7677A783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ADAD6-51E8-3071-1B90-9C498101E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E7E61-CA97-CC40-B24A-100A10E8C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5B338-F828-A662-1BD7-53F13FA01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B8F81-2B1F-685D-A5CA-85605F6E4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270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631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698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46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418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67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076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434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19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860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337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611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090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8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083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783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01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1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1097280" rtl="0" eaLnBrk="1" latinLnBrk="1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1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heartbreak-android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github.com/Team-HKJJ/Heart-break-price-android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심쿵가</a:t>
            </a:r>
            <a:endParaRPr lang="en-US" sz="7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심쿵할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만큼 저렴한 가격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한눈에 확인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b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스마트</a:t>
            </a:r>
            <a: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쇼핑 </a:t>
            </a: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서비스</a:t>
            </a:r>
            <a:endParaRPr lang="en-US" sz="24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A409F-2F7E-EF4A-B363-A4547E749D64}"/>
              </a:ext>
            </a:extLst>
          </p:cNvPr>
          <p:cNvSpPr/>
          <p:nvPr/>
        </p:nvSpPr>
        <p:spPr>
          <a:xfrm>
            <a:off x="12889230" y="7805651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 descr="클립아트, 상징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BF352-38F2-1839-AFBB-4EEF9690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52" y="2137372"/>
            <a:ext cx="3954856" cy="3954856"/>
          </a:xfrm>
          <a:prstGeom prst="rect">
            <a:avLst/>
          </a:prstGeom>
        </p:spPr>
      </p:pic>
      <p:sp>
        <p:nvSpPr>
          <p:cNvPr id="8" name="Text 12">
            <a:extLst>
              <a:ext uri="{FF2B5EF4-FFF2-40B4-BE49-F238E27FC236}">
                <a16:creationId xmlns:a16="http://schemas.microsoft.com/office/drawing/2014/main" id="{BABA23F9-81CB-C0E2-D346-E1446486C246}"/>
              </a:ext>
            </a:extLst>
          </p:cNvPr>
          <p:cNvSpPr/>
          <p:nvPr/>
        </p:nvSpPr>
        <p:spPr>
          <a:xfrm>
            <a:off x="8429625" y="790920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500"/>
              </a:lnSpc>
              <a:buSzPct val="100000"/>
            </a:pP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본 발표자료는 </a:t>
            </a:r>
            <a:r>
              <a:rPr lang="en-US" altLang="ko-KR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gmarket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sans </a:t>
            </a: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폰트 및 </a:t>
            </a:r>
            <a:r>
              <a:rPr lang="ko-KR" altLang="en-US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태나다체를</a:t>
            </a: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이용하여 만들었습니다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sz="105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8A837-BB5D-CAAE-A124-8AC345CF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457B0F57-09D7-48D6-72BA-EBBF2F051C2F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(PR)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D6AEC56F-E4B6-9445-6EAB-B3546291C4A4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FA91D6-3C86-418A-B06D-03C3FD744262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8DF5289F-4A2F-CD5D-8600-85F18F12C408}"/>
              </a:ext>
            </a:extLst>
          </p:cNvPr>
          <p:cNvSpPr/>
          <p:nvPr/>
        </p:nvSpPr>
        <p:spPr>
          <a:xfrm>
            <a:off x="2431473" y="7315281"/>
            <a:ext cx="109399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Merge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하려면 최소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명의 리뷰가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approve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되어야한다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2E9DFD-BB54-ABD8-2943-363762D4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73" y="2478802"/>
            <a:ext cx="9544627" cy="48998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B827E6-1CB2-A554-8A12-F69E54EBAFA9}"/>
              </a:ext>
            </a:extLst>
          </p:cNvPr>
          <p:cNvSpPr/>
          <p:nvPr/>
        </p:nvSpPr>
        <p:spPr>
          <a:xfrm>
            <a:off x="9424554" y="3699165"/>
            <a:ext cx="2468417" cy="4987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3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05889-137A-67FC-7BA9-BAC0F0FE4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282C23D-F8FC-D6A2-59B2-E45D10CA2A85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(Projects)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F4A37CC4-1116-9F8D-7839-8A9D3F7554C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CE28F5-6F06-5D9E-A020-78B72AA4706C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소프트웨어, 멀티미디어 소프트웨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536ED5-DE0D-E22C-82FA-F3A13FE0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58" y="2325527"/>
            <a:ext cx="11196084" cy="55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46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27577-EB53-3FB3-E6BA-5841BD7E4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4488A95F-25A3-C1F3-E1DE-902B8413E43B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페어 프로그래밍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D0A31D58-31DE-31DD-ABED-E5853BAD0A93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C3F0F3-BA3D-EF9F-1239-B19A95EA350B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8B83EF6-77E3-83A0-50AB-B2B33C859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의류, 사람, 사무실 건물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9C050F-3178-A614-639F-1454C1C5C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34" y="2325527"/>
            <a:ext cx="7263245" cy="5447434"/>
          </a:xfrm>
          <a:prstGeom prst="rect">
            <a:avLst/>
          </a:prstGeom>
        </p:spPr>
      </p:pic>
      <p:pic>
        <p:nvPicPr>
          <p:cNvPr id="12" name="그림 11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BB8262-E9D1-30C0-5FFE-CC62BA71C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175" y="1572406"/>
            <a:ext cx="4638865" cy="6200555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2B00706E-482F-5EA7-7CEA-96FEB2A8EDF0}"/>
              </a:ext>
            </a:extLst>
          </p:cNvPr>
          <p:cNvSpPr/>
          <p:nvPr/>
        </p:nvSpPr>
        <p:spPr>
          <a:xfrm>
            <a:off x="9160416" y="7778519"/>
            <a:ext cx="109399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Wiki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페어프로그래밍 룰 정의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6" name="그림 15" descr="텍스트, 폰트, 영수증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2E4055-3079-E5C2-785A-4BD7AA6D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34" y="6333494"/>
            <a:ext cx="24669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5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7130-256A-A703-51CB-BA6B35907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BAE2B59F-6A1E-2237-AA1F-506B9DB55625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WebHook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1149D19E-2957-A79F-54C2-9937774D760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8F59B9D-E1D0-746E-A3DC-99C83FFF94F8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7D97526-1978-C1B7-F4FD-678F41C193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047705-B1DF-1ACD-BC96-A677CD427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5" y="2430671"/>
            <a:ext cx="5374617" cy="5247514"/>
          </a:xfrm>
          <a:prstGeom prst="rect">
            <a:avLst/>
          </a:prstGeom>
        </p:spPr>
      </p:pic>
      <p:pic>
        <p:nvPicPr>
          <p:cNvPr id="8" name="그림 7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3313B7-89E4-8FCC-F86E-E467C4FD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93" y="4267200"/>
            <a:ext cx="4088745" cy="3410874"/>
          </a:xfrm>
          <a:prstGeom prst="rect">
            <a:avLst/>
          </a:prstGeom>
        </p:spPr>
      </p:pic>
      <p:sp>
        <p:nvSpPr>
          <p:cNvPr id="9" name="Text 7">
            <a:extLst>
              <a:ext uri="{FF2B5EF4-FFF2-40B4-BE49-F238E27FC236}">
                <a16:creationId xmlns:a16="http://schemas.microsoft.com/office/drawing/2014/main" id="{2D8B1925-75A5-A740-DB0E-C667B7289063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개인적으로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WebHook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개발 상황을 모니터링 하는 것이 너무 좋아서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Issue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 및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close, commit, push, PR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WebHook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도입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 descr="텍스트, 스크린샷, 폰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BDCBFC-6DCF-FBE8-1AB5-B075C9C03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790" y="5048807"/>
            <a:ext cx="355332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0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8470-161C-F6E6-FAE1-3AE9FB71B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ABA9EE22-43DA-4057-9268-DE66556D6BB9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브랜치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전략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2686A11-6950-A5C4-5E7A-9CEC45AF9C5C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D19E3E-09E1-DCD7-E723-7A7B9F76F85B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3F54ED-4D2C-9704-7ED1-2A45E9344B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5B874B4-3114-594B-804F-B61DDE8CBAB4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스크린샷, 텍스트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B54CAB-6EB0-7A94-C242-09BDFE2B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485" y="2213433"/>
            <a:ext cx="10087429" cy="5320842"/>
          </a:xfrm>
          <a:prstGeom prst="rect">
            <a:avLst/>
          </a:prstGeom>
        </p:spPr>
      </p:pic>
      <p:sp>
        <p:nvSpPr>
          <p:cNvPr id="7" name="Text 7">
            <a:extLst>
              <a:ext uri="{FF2B5EF4-FFF2-40B4-BE49-F238E27FC236}">
                <a16:creationId xmlns:a16="http://schemas.microsoft.com/office/drawing/2014/main" id="{EE2EC032-7250-E2E6-8D37-C239AFAC954B}"/>
              </a:ext>
            </a:extLst>
          </p:cNvPr>
          <p:cNvSpPr/>
          <p:nvPr/>
        </p:nvSpPr>
        <p:spPr>
          <a:xfrm>
            <a:off x="2271485" y="7513493"/>
            <a:ext cx="135174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구현은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브랜치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만들고 개발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기능구현 끝나면 코드 리뷰 후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develop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Merge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=&gt;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병렬 개발 가능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추적 및 롤백 용이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코드리뷰 강제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52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6D42C-45CB-A6D7-0B44-911FBCD0B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1A9D0AC6-AEDB-7073-B0E3-4E775D054632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Figma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9C838F15-218B-C63F-1F3E-03008AFAB927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880C8EE-F474-DBDC-24C4-E47D9684E606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7DE4B42-8C06-34C5-EB16-103F7CC24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5F488814-45D4-CB7D-DE58-E5A64504BB91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37049A-E863-D44E-9D02-CFE12D86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7273" y="2221944"/>
            <a:ext cx="10975854" cy="5615820"/>
          </a:xfrm>
          <a:prstGeom prst="rect">
            <a:avLst/>
          </a:prstGeom>
        </p:spPr>
      </p:pic>
      <p:sp>
        <p:nvSpPr>
          <p:cNvPr id="3" name="Text 9">
            <a:extLst>
              <a:ext uri="{FF2B5EF4-FFF2-40B4-BE49-F238E27FC236}">
                <a16:creationId xmlns:a16="http://schemas.microsoft.com/office/drawing/2014/main" id="{0CA6EB2A-23B2-FEDA-1FBB-055DFCB2CE94}"/>
              </a:ext>
            </a:extLst>
          </p:cNvPr>
          <p:cNvSpPr/>
          <p:nvPr/>
        </p:nvSpPr>
        <p:spPr>
          <a:xfrm>
            <a:off x="1827273" y="7824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Figma make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활용하여 디자인을 구현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476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34F0A-0E2D-3DFC-1D05-C6135923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09789F5C-9B80-34AC-E62D-067E19BE9BDE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Figma make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64EB13EE-2179-F634-7FA7-079E3FF553A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C4E62B4-7A4D-8871-9DBA-7DF05D5EF83D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C8CBCB2-7FEF-CD31-9533-F08C111FF0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A0158A7-C972-CFDD-7FF4-519C9AB53A1A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 9">
            <a:extLst>
              <a:ext uri="{FF2B5EF4-FFF2-40B4-BE49-F238E27FC236}">
                <a16:creationId xmlns:a16="http://schemas.microsoft.com/office/drawing/2014/main" id="{A959B4C5-F430-6841-09D3-2028740626E3}"/>
              </a:ext>
            </a:extLst>
          </p:cNvPr>
          <p:cNvSpPr/>
          <p:nvPr/>
        </p:nvSpPr>
        <p:spPr>
          <a:xfrm>
            <a:off x="1405334" y="7824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디자인은 전적으로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에게 맡기고 마음에 들지 않는 부분이 있는 경우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한테 구체적으로 수정할 부분을 제시하는 방식으로 구현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06A499-1017-861E-E37A-46ADC517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06" y="2206178"/>
            <a:ext cx="10837987" cy="55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2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6355-02E2-63A7-CA40-B16CB6BC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0170ED22-C7C2-2F5C-86BF-20997D7DFD5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아키텍처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- Clean Architecture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7AF5D54-ACBA-56E2-9F20-887C1D28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47342"/>
            <a:ext cx="1134070" cy="1360884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8F0D10BF-0FB6-332A-77F3-AFEC2D936E6B}"/>
              </a:ext>
            </a:extLst>
          </p:cNvPr>
          <p:cNvSpPr/>
          <p:nvPr/>
        </p:nvSpPr>
        <p:spPr>
          <a:xfrm>
            <a:off x="2154674" y="2774156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Data Layer</a:t>
            </a:r>
            <a:endParaRPr lang="en-US" altLang="ko-KR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4F2ACDB-63FC-C7A5-1CCC-0B2AE22C8E70}"/>
              </a:ext>
            </a:extLst>
          </p:cNvPr>
          <p:cNvSpPr/>
          <p:nvPr/>
        </p:nvSpPr>
        <p:spPr>
          <a:xfrm>
            <a:off x="2154674" y="326457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Repository + Remote/Local Data Source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82697D5D-0FBB-454B-431D-D95296A7B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08227"/>
            <a:ext cx="1134070" cy="1360884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866B2B3E-5AB3-F975-F814-BC04838353A7}"/>
              </a:ext>
            </a:extLst>
          </p:cNvPr>
          <p:cNvSpPr/>
          <p:nvPr/>
        </p:nvSpPr>
        <p:spPr>
          <a:xfrm>
            <a:off x="2154674" y="4135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Domain Layer</a:t>
            </a: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0694699-F69F-7AC2-A3A2-2D81CFECC7A1}"/>
              </a:ext>
            </a:extLst>
          </p:cNvPr>
          <p:cNvSpPr/>
          <p:nvPr/>
        </p:nvSpPr>
        <p:spPr>
          <a:xfrm>
            <a:off x="2154674" y="462545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UseCase + Business Logic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34A85968-ADBB-07A6-A53F-E21A4236A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69111"/>
            <a:ext cx="1134070" cy="1360884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E873158F-E81D-D7B4-D9A8-B97E084E59AD}"/>
              </a:ext>
            </a:extLst>
          </p:cNvPr>
          <p:cNvSpPr/>
          <p:nvPr/>
        </p:nvSpPr>
        <p:spPr>
          <a:xfrm>
            <a:off x="2154674" y="5495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Presentation Layer</a:t>
            </a:r>
            <a:endParaRPr lang="en-US" altLang="ko-KR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A0BC7F6-C091-1FBF-4F6F-038745CF60E3}"/>
              </a:ext>
            </a:extLst>
          </p:cNvPr>
          <p:cNvSpPr/>
          <p:nvPr/>
        </p:nvSpPr>
        <p:spPr>
          <a:xfrm>
            <a:off x="2154674" y="598634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 +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ViewModel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9AC53D95-342A-60AA-D2C5-425E0FEAAE92}"/>
              </a:ext>
            </a:extLst>
          </p:cNvPr>
          <p:cNvSpPr/>
          <p:nvPr/>
        </p:nvSpPr>
        <p:spPr>
          <a:xfrm>
            <a:off x="793789" y="68851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Clean Architecture 3계층 분리로 관심사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분리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준수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F9181F-21A0-AB5D-29FD-622311F33B1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3F125C0A-7111-F962-2655-1E183CC749FE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0BA37-BC56-7C48-4EE8-F4FE91819A5A}"/>
              </a:ext>
            </a:extLst>
          </p:cNvPr>
          <p:cNvSpPr txBox="1"/>
          <p:nvPr/>
        </p:nvSpPr>
        <p:spPr>
          <a:xfrm>
            <a:off x="15228473" y="0"/>
            <a:ext cx="479888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com.hkjj.heartbreakprice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usecase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data_source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screen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signin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signup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search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wish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notification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setting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component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routing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util</a:t>
            </a:r>
          </a:p>
        </p:txBody>
      </p:sp>
      <p:pic>
        <p:nvPicPr>
          <p:cNvPr id="21" name="그림 2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E8EFDE-87AA-D8C6-6794-74E7DDA71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7026" y="238197"/>
            <a:ext cx="3753374" cy="79259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B6280-6790-6898-F682-0B0658CF16FE}"/>
              </a:ext>
            </a:extLst>
          </p:cNvPr>
          <p:cNvSpPr/>
          <p:nvPr/>
        </p:nvSpPr>
        <p:spPr>
          <a:xfrm>
            <a:off x="11524340" y="1599606"/>
            <a:ext cx="1983691" cy="490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825CBD-B421-C1C7-EB13-1CCFF322275E}"/>
              </a:ext>
            </a:extLst>
          </p:cNvPr>
          <p:cNvSpPr/>
          <p:nvPr/>
        </p:nvSpPr>
        <p:spPr>
          <a:xfrm>
            <a:off x="11524340" y="4356897"/>
            <a:ext cx="1983691" cy="490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680E6B-B848-0BAB-2DB4-A00041A0A086}"/>
              </a:ext>
            </a:extLst>
          </p:cNvPr>
          <p:cNvSpPr/>
          <p:nvPr/>
        </p:nvSpPr>
        <p:spPr>
          <a:xfrm>
            <a:off x="11524340" y="6589460"/>
            <a:ext cx="1983691" cy="490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2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0ABC8-03A2-2F17-9F3F-30B59533F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7C828327-5F3B-CBEA-4544-324EC183628C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아키텍처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- MVVM 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639C60-83F0-A268-7C89-AFAF5BE0B96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002DC08F-89C6-CA89-D2F6-70E152A5FE8F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59239-E859-3421-89C6-DE24E2541CC2}"/>
              </a:ext>
            </a:extLst>
          </p:cNvPr>
          <p:cNvSpPr txBox="1"/>
          <p:nvPr/>
        </p:nvSpPr>
        <p:spPr>
          <a:xfrm>
            <a:off x="15228473" y="0"/>
            <a:ext cx="479888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com.hkjj.heartbreakprice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usecase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data_source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screen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signin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signup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search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wish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notification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setting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component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routing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util</a:t>
            </a:r>
          </a:p>
        </p:txBody>
      </p:sp>
      <p:pic>
        <p:nvPicPr>
          <p:cNvPr id="3" name="그림 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473361-74E0-0F0A-8674-28CB48219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921" y="1406882"/>
            <a:ext cx="3143689" cy="65445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858430-66A5-FCC4-77EC-0FF8B4A90464}"/>
              </a:ext>
            </a:extLst>
          </p:cNvPr>
          <p:cNvSpPr txBox="1"/>
          <p:nvPr/>
        </p:nvSpPr>
        <p:spPr>
          <a:xfrm>
            <a:off x="5994400" y="7508344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MVVM &lt;--------------------------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993890-6C3D-37FC-3B74-C94DC9D53976}"/>
              </a:ext>
            </a:extLst>
          </p:cNvPr>
          <p:cNvSpPr txBox="1"/>
          <p:nvPr/>
        </p:nvSpPr>
        <p:spPr>
          <a:xfrm>
            <a:off x="5994400" y="6135126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MVVM &lt;--------------------------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808258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FA24-4591-307F-84FD-E7113649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0F602E7F-5817-58AF-1D6B-E22FC9D7D0BF}"/>
              </a:ext>
            </a:extLst>
          </p:cNvPr>
          <p:cNvSpPr/>
          <p:nvPr/>
        </p:nvSpPr>
        <p:spPr>
          <a:xfrm>
            <a:off x="793790" y="1498402"/>
            <a:ext cx="11282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- 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MVVM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B20A60-9EA5-D553-CFB5-D5825E4FBC8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700E98F4-E047-204F-B8F5-4F02199B4E05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C3B8FC-BEE7-38B9-1407-1D0B9EE5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422" y="595529"/>
            <a:ext cx="5982535" cy="6411220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" y="2749987"/>
            <a:ext cx="846415" cy="1015722"/>
          </a:xfrm>
          <a:prstGeom prst="rect">
            <a:avLst/>
          </a:prstGeom>
        </p:spPr>
      </p:pic>
      <p:sp>
        <p:nvSpPr>
          <p:cNvPr id="19" name="Text 2"/>
          <p:cNvSpPr/>
          <p:nvPr/>
        </p:nvSpPr>
        <p:spPr>
          <a:xfrm>
            <a:off x="1565196" y="2919174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0" name="Text 3"/>
          <p:cNvSpPr/>
          <p:nvPr/>
        </p:nvSpPr>
        <p:spPr>
          <a:xfrm>
            <a:off x="1565196" y="3259336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 화면(UI)을 담당하며, 사용자 입력을 ViewModel에 콜백으로 전달합니다.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5" y="3765709"/>
            <a:ext cx="846415" cy="1015722"/>
          </a:xfrm>
          <a:prstGeom prst="rect">
            <a:avLst/>
          </a:prstGeom>
        </p:spPr>
      </p:pic>
      <p:sp>
        <p:nvSpPr>
          <p:cNvPr id="22" name="Text 4"/>
          <p:cNvSpPr/>
          <p:nvPr/>
        </p:nvSpPr>
        <p:spPr>
          <a:xfrm>
            <a:off x="1565196" y="3934897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Text 5"/>
          <p:cNvSpPr/>
          <p:nvPr/>
        </p:nvSpPr>
        <p:spPr>
          <a:xfrm>
            <a:off x="1565196" y="4275058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View와 Model 사이의 중간 관리자 역할. View의 콜백을 받아 Model에 전달합니다.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5" y="4781431"/>
            <a:ext cx="846415" cy="1015722"/>
          </a:xfrm>
          <a:prstGeom prst="rect">
            <a:avLst/>
          </a:prstGeom>
        </p:spPr>
      </p:pic>
      <p:sp>
        <p:nvSpPr>
          <p:cNvPr id="25" name="Text 6"/>
          <p:cNvSpPr/>
          <p:nvPr/>
        </p:nvSpPr>
        <p:spPr>
          <a:xfrm>
            <a:off x="1565196" y="4950619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Model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6" name="Text 7"/>
          <p:cNvSpPr/>
          <p:nvPr/>
        </p:nvSpPr>
        <p:spPr>
          <a:xfrm>
            <a:off x="1565196" y="5290780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 관리 및 비즈니스 로직 처리. 처리된 결과를 ViewModel에 반환합니다.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55" y="5797153"/>
            <a:ext cx="846415" cy="1015722"/>
          </a:xfrm>
          <a:prstGeom prst="rect">
            <a:avLst/>
          </a:prstGeom>
        </p:spPr>
      </p:pic>
      <p:sp>
        <p:nvSpPr>
          <p:cNvPr id="28" name="Text 8"/>
          <p:cNvSpPr/>
          <p:nvPr/>
        </p:nvSpPr>
        <p:spPr>
          <a:xfrm>
            <a:off x="1565196" y="5966341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 → View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9" name="Text 9"/>
          <p:cNvSpPr/>
          <p:nvPr/>
        </p:nvSpPr>
        <p:spPr>
          <a:xfrm>
            <a:off x="1565196" y="6306503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Model로부터 받은 데이터를 가공하여 View에 전달하고 UI를 업데이트합니다.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67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75F2F-84F0-D8BA-C0FF-45301ABDB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스크린샷, 폰트이(가) 표시된 사진&#10;&#10;AI 생성 콘텐츠는 정확하지 않을 수 있습니다.">
            <a:hlinkClick r:id="rId2"/>
            <a:extLst>
              <a:ext uri="{FF2B5EF4-FFF2-40B4-BE49-F238E27FC236}">
                <a16:creationId xmlns:a16="http://schemas.microsoft.com/office/drawing/2014/main" id="{2BC2296C-C135-9F5B-D2D2-CCC5EF785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559064"/>
            <a:ext cx="12271355" cy="257574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326D5968-62E4-1AF1-2ABA-1E940EFAE12D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 1"/>
          <p:cNvSpPr/>
          <p:nvPr/>
        </p:nvSpPr>
        <p:spPr>
          <a:xfrm>
            <a:off x="793790" y="4844727"/>
            <a:ext cx="30480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정건희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Text 2"/>
          <p:cNvSpPr/>
          <p:nvPr/>
        </p:nvSpPr>
        <p:spPr>
          <a:xfrm>
            <a:off x="793790" y="5215607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팀장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Android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3"/>
          <p:cNvSpPr/>
          <p:nvPr/>
        </p:nvSpPr>
        <p:spPr>
          <a:xfrm>
            <a:off x="4125278" y="4844727"/>
            <a:ext cx="30481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김영우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 4"/>
          <p:cNvSpPr/>
          <p:nvPr/>
        </p:nvSpPr>
        <p:spPr>
          <a:xfrm>
            <a:off x="4125278" y="521560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Android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5"/>
          <p:cNvSpPr/>
          <p:nvPr/>
        </p:nvSpPr>
        <p:spPr>
          <a:xfrm>
            <a:off x="7456884" y="4844727"/>
            <a:ext cx="30481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주연우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Text 6"/>
          <p:cNvSpPr/>
          <p:nvPr/>
        </p:nvSpPr>
        <p:spPr>
          <a:xfrm>
            <a:off x="7456884" y="521560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Android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7"/>
          <p:cNvSpPr/>
          <p:nvPr/>
        </p:nvSpPr>
        <p:spPr>
          <a:xfrm>
            <a:off x="10788491" y="4844727"/>
            <a:ext cx="30481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홍희표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7" name="Text 8"/>
          <p:cNvSpPr/>
          <p:nvPr/>
        </p:nvSpPr>
        <p:spPr>
          <a:xfrm>
            <a:off x="10788491" y="521560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Android &amp; Backend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5D6ED3C-3D2B-4CA0-6274-A8D9DEA6F1FD}"/>
              </a:ext>
            </a:extLst>
          </p:cNvPr>
          <p:cNvSpPr/>
          <p:nvPr/>
        </p:nvSpPr>
        <p:spPr>
          <a:xfrm>
            <a:off x="792231" y="2388700"/>
            <a:ext cx="2196000" cy="219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385FC4C-C5AA-C737-66A5-E5F505C66EE2}"/>
              </a:ext>
            </a:extLst>
          </p:cNvPr>
          <p:cNvSpPr/>
          <p:nvPr/>
        </p:nvSpPr>
        <p:spPr>
          <a:xfrm>
            <a:off x="4125278" y="2388700"/>
            <a:ext cx="2196000" cy="219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86AD56D-0F01-EAAF-FB68-BAF412D458EC}"/>
              </a:ext>
            </a:extLst>
          </p:cNvPr>
          <p:cNvSpPr/>
          <p:nvPr/>
        </p:nvSpPr>
        <p:spPr>
          <a:xfrm>
            <a:off x="7456884" y="2388700"/>
            <a:ext cx="2196000" cy="219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29DE020-D294-F6C1-1C84-B8A02518AEDE}"/>
              </a:ext>
            </a:extLst>
          </p:cNvPr>
          <p:cNvSpPr/>
          <p:nvPr/>
        </p:nvSpPr>
        <p:spPr>
          <a:xfrm>
            <a:off x="10788491" y="2388700"/>
            <a:ext cx="2196000" cy="219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BC6825-C348-C48B-E9CB-2DB4EFFC7B10}"/>
              </a:ext>
            </a:extLst>
          </p:cNvPr>
          <p:cNvSpPr txBox="1"/>
          <p:nvPr/>
        </p:nvSpPr>
        <p:spPr>
          <a:xfrm>
            <a:off x="1216045" y="7892801"/>
            <a:ext cx="9091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8"/>
              </a:rPr>
              <a:t>https://bit.ly/heartbreak-android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3DE0CB97-BA4C-B12C-8504-B9DCFF982B8E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팀원 소개 및 프로젝트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Git</a:t>
            </a:r>
          </a:p>
        </p:txBody>
      </p:sp>
      <p:sp>
        <p:nvSpPr>
          <p:cNvPr id="39" name="Shape 0">
            <a:extLst>
              <a:ext uri="{FF2B5EF4-FFF2-40B4-BE49-F238E27FC236}">
                <a16:creationId xmlns:a16="http://schemas.microsoft.com/office/drawing/2014/main" id="{1FECEB56-1DDB-775B-D3AF-55E9CC9869D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6757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BC08F-AE18-9776-4F93-88D377683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2CC4C74A-8485-DA91-F7DA-3E60FC474C14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-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MVVM</a:t>
            </a:r>
            <a:endParaRPr lang="en-US" altLang="ko-KR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BC2B3F-E180-9F77-62E3-0CB22E7BDDE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C30D75EE-81DB-26ED-72C8-E8D51FE751E7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DAF04E-53B8-0F77-FEC7-FD14A054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422" y="595529"/>
            <a:ext cx="5982535" cy="641122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04" y="2005608"/>
            <a:ext cx="13198793" cy="57896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15799" y="6290154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052810" y="6290154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1617140" y="2525967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928752" y="2525967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Model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510BD743-518C-32A2-20A8-FFAA9354EB07}"/>
              </a:ext>
            </a:extLst>
          </p:cNvPr>
          <p:cNvSpPr/>
          <p:nvPr/>
        </p:nvSpPr>
        <p:spPr>
          <a:xfrm>
            <a:off x="12466320" y="4356080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받은 결과에 따른 처리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7456BD1C-5657-D22C-3DCB-640A2719BC55}"/>
              </a:ext>
            </a:extLst>
          </p:cNvPr>
          <p:cNvSpPr/>
          <p:nvPr/>
        </p:nvSpPr>
        <p:spPr>
          <a:xfrm>
            <a:off x="1648999" y="2803281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33A30052-7DF5-671B-C15A-3AF9F683ED27}"/>
              </a:ext>
            </a:extLst>
          </p:cNvPr>
          <p:cNvSpPr/>
          <p:nvPr/>
        </p:nvSpPr>
        <p:spPr>
          <a:xfrm>
            <a:off x="4715799" y="6634880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 9">
            <a:extLst>
              <a:ext uri="{FF2B5EF4-FFF2-40B4-BE49-F238E27FC236}">
                <a16:creationId xmlns:a16="http://schemas.microsoft.com/office/drawing/2014/main" id="{429D7F1C-A89C-9FFC-2706-F201FE04D106}"/>
              </a:ext>
            </a:extLst>
          </p:cNvPr>
          <p:cNvSpPr/>
          <p:nvPr/>
        </p:nvSpPr>
        <p:spPr>
          <a:xfrm>
            <a:off x="7960612" y="2885035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단에서 로그인 후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결과를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52161356-E2C5-0DB8-AD38-BB63F73CBBF5}"/>
              </a:ext>
            </a:extLst>
          </p:cNvPr>
          <p:cNvSpPr/>
          <p:nvPr/>
        </p:nvSpPr>
        <p:spPr>
          <a:xfrm>
            <a:off x="11052810" y="6604308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받은 결과를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반환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회성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event)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F9857072-C766-09FC-1891-B87BF832D4ED}"/>
              </a:ext>
            </a:extLst>
          </p:cNvPr>
          <p:cNvSpPr/>
          <p:nvPr/>
        </p:nvSpPr>
        <p:spPr>
          <a:xfrm>
            <a:off x="169279" y="5157747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로그인 버튼을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누름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215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2F422-0CA6-B16C-CBF5-C056FBEE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A813D370-EDC2-5175-96FE-1B0295ED813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아키텍처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53C5C0-1736-6099-3A3F-F6D5F448DDD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84409A5E-B559-690E-DCA4-5C43477A9473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126D1-D709-E2FE-E7D3-47F32EA15EEB}"/>
              </a:ext>
            </a:extLst>
          </p:cNvPr>
          <p:cNvSpPr txBox="1"/>
          <p:nvPr/>
        </p:nvSpPr>
        <p:spPr>
          <a:xfrm>
            <a:off x="15228473" y="0"/>
            <a:ext cx="479888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com.hkjj.heartbreakprice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usecase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data_source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screen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signin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signup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search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wish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notification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setting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component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routing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util</a:t>
            </a:r>
          </a:p>
        </p:txBody>
      </p:sp>
      <p:pic>
        <p:nvPicPr>
          <p:cNvPr id="3" name="그림 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AE8151-6201-21D1-E5F7-EE77B461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921" y="1406882"/>
            <a:ext cx="3143689" cy="65445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9EE695-C698-FF5C-B8A3-F7F9D4DEB09A}"/>
              </a:ext>
            </a:extLst>
          </p:cNvPr>
          <p:cNvSpPr txBox="1"/>
          <p:nvPr/>
        </p:nvSpPr>
        <p:spPr>
          <a:xfrm>
            <a:off x="5994400" y="7065219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State Holder Pattern &lt;--------------------------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09B262-3F65-C87F-6444-6830CBEBABCD}"/>
              </a:ext>
            </a:extLst>
          </p:cNvPr>
          <p:cNvSpPr txBox="1"/>
          <p:nvPr/>
        </p:nvSpPr>
        <p:spPr>
          <a:xfrm>
            <a:off x="5994400" y="5192876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MVI Pattern &lt;--------------------------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BA1D6-4A78-7EE6-F46D-3B9E67A9657B}"/>
              </a:ext>
            </a:extLst>
          </p:cNvPr>
          <p:cNvSpPr txBox="1"/>
          <p:nvPr/>
        </p:nvSpPr>
        <p:spPr>
          <a:xfrm>
            <a:off x="3937480" y="5623843"/>
            <a:ext cx="7819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Event Driven Pattern &lt;--------------------------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628954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7BA5-D256-1D61-4B53-33AE2FEFC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D6D67AD9-273F-E72A-6B79-A3A4B74F199F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State Holder Pattern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13E47F-E199-CBC9-C1DE-51BD9FDB085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D3A11998-9EB9-ECA6-960D-421C56AE75DC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C7AC4E-4226-FB17-B411-1AA19A75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6" y="5989849"/>
            <a:ext cx="4280092" cy="2117831"/>
          </a:xfrm>
          <a:prstGeom prst="rect">
            <a:avLst/>
          </a:prstGeom>
        </p:spPr>
      </p:pic>
      <p:pic>
        <p:nvPicPr>
          <p:cNvPr id="7" name="그림 6" descr="텍스트, 스크린샷, 모바일 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86AB88-C929-47C8-530C-2F309EF1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573" y="2088691"/>
            <a:ext cx="2903419" cy="614090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43E0A9-D7E7-70C5-DC6C-1F6EF00F1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74" y="2454663"/>
            <a:ext cx="8150431" cy="3320274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E60876-98A5-2ADB-51A1-FC1C0EEB7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204" y="6017130"/>
            <a:ext cx="4280093" cy="20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9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A48F6-9EAD-A217-CBE1-FF2C1FF5D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FD8D0FE8-EA4B-A80A-561D-3E857E54E041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–MVI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Pattern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9011DC-120A-B9F2-72B7-6AD0AA25DB41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F71B3C13-0D31-973E-A1B1-C04ADC5AB23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 descr="텍스트, 스크린샷, 모바일 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DDD0EC-7856-7AD1-FEE8-89F49642C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573" y="2088691"/>
            <a:ext cx="2903419" cy="6140909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0D0330-63CF-C0F4-E363-87B83177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381" y="2296001"/>
            <a:ext cx="6648410" cy="1675423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7109DF-2FFB-6E59-C6E9-2565459CA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617" y="4060244"/>
            <a:ext cx="6940510" cy="4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44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D424-F460-697A-95CB-696E7BD40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74629FAD-3A18-9E9E-B1D4-40665641A97A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Event Driven Pattern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9356B7-57CE-A866-1156-27CE6BC859C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111BBCB1-5B19-085B-5731-32374C0C86EC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 descr="텍스트, 스크린샷, 모바일 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2A8F9F-DE6A-4B1B-A95F-9AEDC9BF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353" y="2207181"/>
            <a:ext cx="2903419" cy="6140909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FD294F-BFFB-35FF-9DF6-EDBB7403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90" y="2179604"/>
            <a:ext cx="6750528" cy="60224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A1FBED-7A52-1F0C-F269-2DC727F51055}"/>
              </a:ext>
            </a:extLst>
          </p:cNvPr>
          <p:cNvSpPr/>
          <p:nvPr/>
        </p:nvSpPr>
        <p:spPr>
          <a:xfrm>
            <a:off x="2955471" y="3817257"/>
            <a:ext cx="6290129" cy="3149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01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80480" y="3054548"/>
            <a:ext cx="5007531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기술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스택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(Client)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980480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0480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Language</a:t>
            </a:r>
            <a:r>
              <a:rPr lang="en-US" altLang="ko-KR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:</a:t>
            </a:r>
            <a:r>
              <a:rPr lang="ko-KR" alt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Kotlin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0480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 Framework: Jetpack Compose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0480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Concurrency: Coroutines, Flow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7017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Architecture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67017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Clean Architecture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67017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MVVM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67017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MVI Pattern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2025E7-BB4B-C0B0-1204-27FF043CDB7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70742887-B644-4951-09DD-519E4E3A14DF}"/>
              </a:ext>
            </a:extLst>
          </p:cNvPr>
          <p:cNvSpPr/>
          <p:nvPr/>
        </p:nvSpPr>
        <p:spPr>
          <a:xfrm>
            <a:off x="980480" y="625044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Network: Retrofit2,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OkHttp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Kotlin Serialization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76553C86-34F2-B5BE-EB59-A89EEFCCA933}"/>
              </a:ext>
            </a:extLst>
          </p:cNvPr>
          <p:cNvSpPr/>
          <p:nvPr/>
        </p:nvSpPr>
        <p:spPr>
          <a:xfrm>
            <a:off x="980480" y="664085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Image Loading: Coil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00AD0410-6DD8-5FCE-E90A-41E086E09500}"/>
              </a:ext>
            </a:extLst>
          </p:cNvPr>
          <p:cNvSpPr/>
          <p:nvPr/>
        </p:nvSpPr>
        <p:spPr>
          <a:xfrm>
            <a:off x="980480" y="703125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Navigation: Jetpack Navigation Compose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DA088FEF-090C-F5B8-0658-641A08051FB7}"/>
              </a:ext>
            </a:extLst>
          </p:cNvPr>
          <p:cNvSpPr/>
          <p:nvPr/>
        </p:nvSpPr>
        <p:spPr>
          <a:xfrm>
            <a:off x="980480" y="586549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Dependency Injection: Koin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E3C1F639-C978-2226-7BFE-B90853C485DE}"/>
              </a:ext>
            </a:extLst>
          </p:cNvPr>
          <p:cNvSpPr/>
          <p:nvPr/>
        </p:nvSpPr>
        <p:spPr>
          <a:xfrm>
            <a:off x="980480" y="741928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Test:</a:t>
            </a:r>
            <a:r>
              <a:rPr lang="ko-KR" alt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Mockk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6439A304-CF2C-388C-1944-E25F20BB78B2}"/>
              </a:ext>
            </a:extLst>
          </p:cNvPr>
          <p:cNvSpPr/>
          <p:nvPr/>
        </p:nvSpPr>
        <p:spPr>
          <a:xfrm>
            <a:off x="7567017" y="586549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State Holder Pattern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12">
            <a:extLst>
              <a:ext uri="{FF2B5EF4-FFF2-40B4-BE49-F238E27FC236}">
                <a16:creationId xmlns:a16="http://schemas.microsoft.com/office/drawing/2014/main" id="{A09C44FD-CE12-982C-FA97-0F1EDA6FF213}"/>
              </a:ext>
            </a:extLst>
          </p:cNvPr>
          <p:cNvSpPr/>
          <p:nvPr/>
        </p:nvSpPr>
        <p:spPr>
          <a:xfrm>
            <a:off x="7567017" y="6255901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Event-Driven Pattern</a:t>
            </a:r>
          </a:p>
          <a:p>
            <a:pPr algn="l">
              <a:lnSpc>
                <a:spcPts val="2500"/>
              </a:lnSpc>
              <a:buSzPct val="100000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8BC8-B8CC-69EE-290F-9FF17866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DF4BDE9-5582-CB2F-6A8B-51E7194A8DAD}"/>
              </a:ext>
            </a:extLst>
          </p:cNvPr>
          <p:cNvSpPr/>
          <p:nvPr/>
        </p:nvSpPr>
        <p:spPr>
          <a:xfrm>
            <a:off x="980480" y="3054548"/>
            <a:ext cx="5007531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기술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스택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(Backend, Collaboration)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69453F7-F543-C8E2-9516-1227B3787615}"/>
              </a:ext>
            </a:extLst>
          </p:cNvPr>
          <p:cNvSpPr/>
          <p:nvPr/>
        </p:nvSpPr>
        <p:spPr>
          <a:xfrm>
            <a:off x="980480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Backend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B8149B7-BC9C-6DB6-3064-03ECBB6D269A}"/>
              </a:ext>
            </a:extLst>
          </p:cNvPr>
          <p:cNvSpPr/>
          <p:nvPr/>
        </p:nvSpPr>
        <p:spPr>
          <a:xfrm>
            <a:off x="980480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Database: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Database (NoSQL)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BF24969-09D8-90CC-A8A4-69DAD1C2DEC6}"/>
              </a:ext>
            </a:extLst>
          </p:cNvPr>
          <p:cNvSpPr/>
          <p:nvPr/>
        </p:nvSpPr>
        <p:spPr>
          <a:xfrm>
            <a:off x="980480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Authentication: Firebase </a:t>
            </a:r>
            <a:r>
              <a:rPr lang="en-US" altLang="ko-KR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Authentication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7EE944B-3EED-DE49-3C4F-0491023332C5}"/>
              </a:ext>
            </a:extLst>
          </p:cNvPr>
          <p:cNvSpPr/>
          <p:nvPr/>
        </p:nvSpPr>
        <p:spPr>
          <a:xfrm>
            <a:off x="980480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Messaging: Firebase Cloud Messaging (FCM)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CDB9395-F256-9062-59A2-E0A754073B60}"/>
              </a:ext>
            </a:extLst>
          </p:cNvPr>
          <p:cNvSpPr/>
          <p:nvPr/>
        </p:nvSpPr>
        <p:spPr>
          <a:xfrm>
            <a:off x="980480" y="5868292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Server Logic: Cloud Functions for Firebase (TypeScript)</a:t>
            </a: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1D836F7D-FC28-3B9F-8548-28F4C82B9F0B}"/>
              </a:ext>
            </a:extLst>
          </p:cNvPr>
          <p:cNvSpPr/>
          <p:nvPr/>
        </p:nvSpPr>
        <p:spPr>
          <a:xfrm>
            <a:off x="7567017" y="4114800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Collaboration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2C2C78-82FA-E1A8-966E-0F89BABD07D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E10C7F78-774C-7C92-67EA-AD992AE39996}"/>
              </a:ext>
            </a:extLst>
          </p:cNvPr>
          <p:cNvSpPr/>
          <p:nvPr/>
        </p:nvSpPr>
        <p:spPr>
          <a:xfrm>
            <a:off x="7567017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Design: Figma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C14DF96-596B-6D85-9885-6E25039D735C}"/>
              </a:ext>
            </a:extLst>
          </p:cNvPr>
          <p:cNvSpPr/>
          <p:nvPr/>
        </p:nvSpPr>
        <p:spPr>
          <a:xfrm>
            <a:off x="7567017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Version Management: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4D939109-A8E4-8C4B-CA7B-5981A95FBFBC}"/>
              </a:ext>
            </a:extLst>
          </p:cNvPr>
          <p:cNvSpPr/>
          <p:nvPr/>
        </p:nvSpPr>
        <p:spPr>
          <a:xfrm>
            <a:off x="7567017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Communication: Discord, Notion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: </a:t>
            </a:r>
            <a:r>
              <a:rPr lang="en-US" sz="15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GeminiCLI</a:t>
            </a:r>
            <a:r>
              <a:rPr lang="en-US" sz="15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Google Antigravity </a:t>
            </a:r>
          </a:p>
        </p:txBody>
      </p:sp>
      <p:pic>
        <p:nvPicPr>
          <p:cNvPr id="24" name="Image 0">
            <a:extLst>
              <a:ext uri="{FF2B5EF4-FFF2-40B4-BE49-F238E27FC236}">
                <a16:creationId xmlns:a16="http://schemas.microsoft.com/office/drawing/2014/main" id="{F63013D2-288B-B423-2B6B-16520C9B0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93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ECAF-A21A-9812-5112-FD8CD83A6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DFA0A78F-3BC2-0BF8-B2F9-EAE25B468EE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서비스 다이어그램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59DC0-02A9-BE69-B236-357FD68E7C7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6FDCF935-6730-1393-05DF-20527893F8B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Diagram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52" name="Picture 4" descr="스크린샷 2026-01-23 175419">
            <a:extLst>
              <a:ext uri="{FF2B5EF4-FFF2-40B4-BE49-F238E27FC236}">
                <a16:creationId xmlns:a16="http://schemas.microsoft.com/office/drawing/2014/main" id="{C6F787A1-F4BB-08E8-1FCA-AD2B97BC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59" y="2340512"/>
            <a:ext cx="10205063" cy="55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401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D768F3-9E77-93E4-1F85-F7095277A0E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710ACD69-99BD-689D-D343-1A9DDAF12C74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–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회원가입 및 로그인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3A2E3B7C-6D98-4C64-13C3-ECC5E6C56254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681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83FB7-17F8-C72C-30A8-548F01F3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6DE69A-14B2-4F3C-DD67-013276EA19E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ABDB994-0A0F-663F-3FB8-A2AC32D05AE9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상품검색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26544533-2797-F1CE-1177-CC5C05F206B4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727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C30CA-C89F-AC36-5DC3-7CF6208B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3">
            <a:extLst>
              <a:ext uri="{FF2B5EF4-FFF2-40B4-BE49-F238E27FC236}">
                <a16:creationId xmlns:a16="http://schemas.microsoft.com/office/drawing/2014/main" id="{F3169F21-2E44-0D26-0DD6-2DE5EAC89169}"/>
              </a:ext>
            </a:extLst>
          </p:cNvPr>
          <p:cNvSpPr/>
          <p:nvPr/>
        </p:nvSpPr>
        <p:spPr>
          <a:xfrm>
            <a:off x="11245942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467766C-28F7-8145-C3C7-91B114F2CF3D}"/>
              </a:ext>
            </a:extLst>
          </p:cNvPr>
          <p:cNvCxnSpPr>
            <a:cxnSpLocks/>
          </p:cNvCxnSpPr>
          <p:nvPr/>
        </p:nvCxnSpPr>
        <p:spPr>
          <a:xfrm>
            <a:off x="11310521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07B0E1B7-3E85-3C84-B087-B6221918355F}"/>
              </a:ext>
            </a:extLst>
          </p:cNvPr>
          <p:cNvSpPr txBox="1"/>
          <p:nvPr/>
        </p:nvSpPr>
        <p:spPr>
          <a:xfrm>
            <a:off x="11245943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10</a:t>
            </a:r>
            <a:endParaRPr lang="ko-KR" altLang="en-US" sz="2650" dirty="0"/>
          </a:p>
        </p:txBody>
      </p:sp>
      <p:sp>
        <p:nvSpPr>
          <p:cNvPr id="122" name="Text 11">
            <a:extLst>
              <a:ext uri="{FF2B5EF4-FFF2-40B4-BE49-F238E27FC236}">
                <a16:creationId xmlns:a16="http://schemas.microsoft.com/office/drawing/2014/main" id="{58A19BD1-7D2E-F978-A754-40E11BCB4BA6}"/>
              </a:ext>
            </a:extLst>
          </p:cNvPr>
          <p:cNvSpPr/>
          <p:nvPr/>
        </p:nvSpPr>
        <p:spPr>
          <a:xfrm>
            <a:off x="11245943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기대효과 및 </a:t>
            </a:r>
            <a:br>
              <a:rPr lang="en-US" altLang="ko-KR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향후계획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3" name="Shape 3">
            <a:extLst>
              <a:ext uri="{FF2B5EF4-FFF2-40B4-BE49-F238E27FC236}">
                <a16:creationId xmlns:a16="http://schemas.microsoft.com/office/drawing/2014/main" id="{F76CAA83-BEFE-4973-D026-BA87A2665AFC}"/>
              </a:ext>
            </a:extLst>
          </p:cNvPr>
          <p:cNvSpPr/>
          <p:nvPr/>
        </p:nvSpPr>
        <p:spPr>
          <a:xfrm>
            <a:off x="8664588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3A2A963-D35C-1DA2-2838-B213892FD029}"/>
              </a:ext>
            </a:extLst>
          </p:cNvPr>
          <p:cNvCxnSpPr>
            <a:cxnSpLocks/>
          </p:cNvCxnSpPr>
          <p:nvPr/>
        </p:nvCxnSpPr>
        <p:spPr>
          <a:xfrm>
            <a:off x="8729167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8030A98-EF66-69D5-0573-179BC43E492A}"/>
              </a:ext>
            </a:extLst>
          </p:cNvPr>
          <p:cNvSpPr txBox="1"/>
          <p:nvPr/>
        </p:nvSpPr>
        <p:spPr>
          <a:xfrm>
            <a:off x="8664589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9</a:t>
            </a:r>
            <a:endParaRPr lang="ko-KR" altLang="en-US" sz="2650" dirty="0"/>
          </a:p>
        </p:txBody>
      </p:sp>
      <p:sp>
        <p:nvSpPr>
          <p:cNvPr id="126" name="Text 11">
            <a:extLst>
              <a:ext uri="{FF2B5EF4-FFF2-40B4-BE49-F238E27FC236}">
                <a16:creationId xmlns:a16="http://schemas.microsoft.com/office/drawing/2014/main" id="{9BF2D3BB-CD48-3092-3551-C22A031D5975}"/>
              </a:ext>
            </a:extLst>
          </p:cNvPr>
          <p:cNvSpPr/>
          <p:nvPr/>
        </p:nvSpPr>
        <p:spPr>
          <a:xfrm>
            <a:off x="8664589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아쉬운점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7" name="Shape 3">
            <a:extLst>
              <a:ext uri="{FF2B5EF4-FFF2-40B4-BE49-F238E27FC236}">
                <a16:creationId xmlns:a16="http://schemas.microsoft.com/office/drawing/2014/main" id="{1E6EF842-0388-6C83-3846-E8A8B55EBD33}"/>
              </a:ext>
            </a:extLst>
          </p:cNvPr>
          <p:cNvSpPr/>
          <p:nvPr/>
        </p:nvSpPr>
        <p:spPr>
          <a:xfrm>
            <a:off x="6042667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939D1366-2385-46E5-E473-1F1650858D05}"/>
              </a:ext>
            </a:extLst>
          </p:cNvPr>
          <p:cNvCxnSpPr>
            <a:cxnSpLocks/>
          </p:cNvCxnSpPr>
          <p:nvPr/>
        </p:nvCxnSpPr>
        <p:spPr>
          <a:xfrm>
            <a:off x="6107246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993D07B0-13C1-05F5-7985-A1FDC38C9CCA}"/>
              </a:ext>
            </a:extLst>
          </p:cNvPr>
          <p:cNvSpPr txBox="1"/>
          <p:nvPr/>
        </p:nvSpPr>
        <p:spPr>
          <a:xfrm>
            <a:off x="6042668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8</a:t>
            </a:r>
            <a:endParaRPr lang="ko-KR" altLang="en-US" sz="2650" dirty="0"/>
          </a:p>
        </p:txBody>
      </p:sp>
      <p:sp>
        <p:nvSpPr>
          <p:cNvPr id="130" name="Text 11">
            <a:extLst>
              <a:ext uri="{FF2B5EF4-FFF2-40B4-BE49-F238E27FC236}">
                <a16:creationId xmlns:a16="http://schemas.microsoft.com/office/drawing/2014/main" id="{1A4B7BB7-88AF-8122-D9BE-FCD60B973B60}"/>
              </a:ext>
            </a:extLst>
          </p:cNvPr>
          <p:cNvSpPr/>
          <p:nvPr/>
        </p:nvSpPr>
        <p:spPr>
          <a:xfrm>
            <a:off x="6042668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트러블슈팅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1" name="Shape 3">
            <a:extLst>
              <a:ext uri="{FF2B5EF4-FFF2-40B4-BE49-F238E27FC236}">
                <a16:creationId xmlns:a16="http://schemas.microsoft.com/office/drawing/2014/main" id="{D7DAAE6A-CD8B-7A4F-5C18-D86D81B8AEAE}"/>
              </a:ext>
            </a:extLst>
          </p:cNvPr>
          <p:cNvSpPr/>
          <p:nvPr/>
        </p:nvSpPr>
        <p:spPr>
          <a:xfrm>
            <a:off x="3420746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EA129B4A-034C-7F7B-3C44-964331C64F2A}"/>
              </a:ext>
            </a:extLst>
          </p:cNvPr>
          <p:cNvCxnSpPr>
            <a:cxnSpLocks/>
          </p:cNvCxnSpPr>
          <p:nvPr/>
        </p:nvCxnSpPr>
        <p:spPr>
          <a:xfrm>
            <a:off x="3449036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82E4783-F882-13A4-E310-52B6AB289E9C}"/>
              </a:ext>
            </a:extLst>
          </p:cNvPr>
          <p:cNvSpPr txBox="1"/>
          <p:nvPr/>
        </p:nvSpPr>
        <p:spPr>
          <a:xfrm>
            <a:off x="3384458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7</a:t>
            </a:r>
            <a:endParaRPr lang="ko-KR" altLang="en-US" sz="2650" dirty="0"/>
          </a:p>
        </p:txBody>
      </p:sp>
      <p:sp>
        <p:nvSpPr>
          <p:cNvPr id="134" name="Text 11">
            <a:extLst>
              <a:ext uri="{FF2B5EF4-FFF2-40B4-BE49-F238E27FC236}">
                <a16:creationId xmlns:a16="http://schemas.microsoft.com/office/drawing/2014/main" id="{3C25D116-CAA3-468A-8F0F-8481B2427CAA}"/>
              </a:ext>
            </a:extLst>
          </p:cNvPr>
          <p:cNvSpPr/>
          <p:nvPr/>
        </p:nvSpPr>
        <p:spPr>
          <a:xfrm>
            <a:off x="3384458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시연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5" name="Shape 3">
            <a:extLst>
              <a:ext uri="{FF2B5EF4-FFF2-40B4-BE49-F238E27FC236}">
                <a16:creationId xmlns:a16="http://schemas.microsoft.com/office/drawing/2014/main" id="{8FDF229E-85AB-39B6-2BB7-FF19E411A1D7}"/>
              </a:ext>
            </a:extLst>
          </p:cNvPr>
          <p:cNvSpPr/>
          <p:nvPr/>
        </p:nvSpPr>
        <p:spPr>
          <a:xfrm>
            <a:off x="796421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4F4DA054-BA25-AB4B-777E-F78644F82D07}"/>
              </a:ext>
            </a:extLst>
          </p:cNvPr>
          <p:cNvCxnSpPr>
            <a:cxnSpLocks/>
          </p:cNvCxnSpPr>
          <p:nvPr/>
        </p:nvCxnSpPr>
        <p:spPr>
          <a:xfrm>
            <a:off x="861000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CB4567B-9AE5-EEB6-3649-F2936ED1D25F}"/>
              </a:ext>
            </a:extLst>
          </p:cNvPr>
          <p:cNvSpPr txBox="1"/>
          <p:nvPr/>
        </p:nvSpPr>
        <p:spPr>
          <a:xfrm>
            <a:off x="796422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endParaRPr lang="ko-KR" altLang="en-US" sz="2650" dirty="0"/>
          </a:p>
        </p:txBody>
      </p:sp>
      <p:sp>
        <p:nvSpPr>
          <p:cNvPr id="138" name="Text 11">
            <a:extLst>
              <a:ext uri="{FF2B5EF4-FFF2-40B4-BE49-F238E27FC236}">
                <a16:creationId xmlns:a16="http://schemas.microsoft.com/office/drawing/2014/main" id="{CAFC80B1-E955-8FA7-821B-8EB126D1A5E8}"/>
              </a:ext>
            </a:extLst>
          </p:cNvPr>
          <p:cNvSpPr/>
          <p:nvPr/>
        </p:nvSpPr>
        <p:spPr>
          <a:xfrm>
            <a:off x="796422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다이어그램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1" name="Shape 3">
            <a:extLst>
              <a:ext uri="{FF2B5EF4-FFF2-40B4-BE49-F238E27FC236}">
                <a16:creationId xmlns:a16="http://schemas.microsoft.com/office/drawing/2014/main" id="{EA7AB446-596F-7393-7E26-E79BE7D54F47}"/>
              </a:ext>
            </a:extLst>
          </p:cNvPr>
          <p:cNvSpPr/>
          <p:nvPr/>
        </p:nvSpPr>
        <p:spPr>
          <a:xfrm>
            <a:off x="11245942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2" name="Text 6">
            <a:extLst>
              <a:ext uri="{FF2B5EF4-FFF2-40B4-BE49-F238E27FC236}">
                <a16:creationId xmlns:a16="http://schemas.microsoft.com/office/drawing/2014/main" id="{3A34641B-B319-2B58-CD08-FA4CAB43BFC3}"/>
              </a:ext>
            </a:extLst>
          </p:cNvPr>
          <p:cNvSpPr/>
          <p:nvPr/>
        </p:nvSpPr>
        <p:spPr>
          <a:xfrm>
            <a:off x="11400315" y="3108724"/>
            <a:ext cx="2420791" cy="177982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40CDFD9-8CFD-94AC-41E7-604FA3F15D7E}"/>
              </a:ext>
            </a:extLst>
          </p:cNvPr>
          <p:cNvCxnSpPr>
            <a:cxnSpLocks/>
          </p:cNvCxnSpPr>
          <p:nvPr/>
        </p:nvCxnSpPr>
        <p:spPr>
          <a:xfrm>
            <a:off x="11310521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919D04-6A4F-4A5C-03EC-49225D292038}"/>
              </a:ext>
            </a:extLst>
          </p:cNvPr>
          <p:cNvSpPr txBox="1"/>
          <p:nvPr/>
        </p:nvSpPr>
        <p:spPr>
          <a:xfrm>
            <a:off x="11245943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5</a:t>
            </a:r>
            <a:endParaRPr lang="ko-KR" altLang="en-US" sz="2650" dirty="0"/>
          </a:p>
        </p:txBody>
      </p:sp>
      <p:sp>
        <p:nvSpPr>
          <p:cNvPr id="89" name="Text 11">
            <a:extLst>
              <a:ext uri="{FF2B5EF4-FFF2-40B4-BE49-F238E27FC236}">
                <a16:creationId xmlns:a16="http://schemas.microsoft.com/office/drawing/2014/main" id="{F919215B-4E36-02AB-2B47-69EC00D1EB17}"/>
              </a:ext>
            </a:extLst>
          </p:cNvPr>
          <p:cNvSpPr/>
          <p:nvPr/>
        </p:nvSpPr>
        <p:spPr>
          <a:xfrm>
            <a:off x="11245943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테크스택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A35F047-8C5D-1610-4DFD-3CAC517BD1E2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목차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Shape 0">
            <a:extLst>
              <a:ext uri="{FF2B5EF4-FFF2-40B4-BE49-F238E27FC236}">
                <a16:creationId xmlns:a16="http://schemas.microsoft.com/office/drawing/2014/main" id="{12F6C833-27C6-2BAE-DAAB-886EA6EB0C0B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Table of Contents</a:t>
            </a:r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95C863EE-E3B2-55E3-3796-4346945DE679}"/>
              </a:ext>
            </a:extLst>
          </p:cNvPr>
          <p:cNvSpPr/>
          <p:nvPr/>
        </p:nvSpPr>
        <p:spPr>
          <a:xfrm>
            <a:off x="750000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81FA7186-AFF4-9339-33D9-FD37D693EEAD}"/>
              </a:ext>
            </a:extLst>
          </p:cNvPr>
          <p:cNvSpPr/>
          <p:nvPr/>
        </p:nvSpPr>
        <p:spPr>
          <a:xfrm>
            <a:off x="3492410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CEB87D3E-A608-5138-BDBF-7C4BB556E76F}"/>
              </a:ext>
            </a:extLst>
          </p:cNvPr>
          <p:cNvSpPr/>
          <p:nvPr/>
        </p:nvSpPr>
        <p:spPr>
          <a:xfrm>
            <a:off x="6091629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16A8F0B3-62B0-DC98-9130-C98A5A44541B}"/>
              </a:ext>
            </a:extLst>
          </p:cNvPr>
          <p:cNvSpPr/>
          <p:nvPr/>
        </p:nvSpPr>
        <p:spPr>
          <a:xfrm>
            <a:off x="8726348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C1680E2D-AC08-38AF-9D23-FD9A7B081204}"/>
              </a:ext>
            </a:extLst>
          </p:cNvPr>
          <p:cNvSpPr/>
          <p:nvPr/>
        </p:nvSpPr>
        <p:spPr>
          <a:xfrm>
            <a:off x="11451919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2" name="Shape 3">
            <a:extLst>
              <a:ext uri="{FF2B5EF4-FFF2-40B4-BE49-F238E27FC236}">
                <a16:creationId xmlns:a16="http://schemas.microsoft.com/office/drawing/2014/main" id="{B942E3ED-5D22-1E77-EDD5-22CEC8C2770B}"/>
              </a:ext>
            </a:extLst>
          </p:cNvPr>
          <p:cNvSpPr/>
          <p:nvPr/>
        </p:nvSpPr>
        <p:spPr>
          <a:xfrm>
            <a:off x="8664588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DED506C-6765-34AF-62CB-B75F2448E181}"/>
              </a:ext>
            </a:extLst>
          </p:cNvPr>
          <p:cNvCxnSpPr>
            <a:cxnSpLocks/>
          </p:cNvCxnSpPr>
          <p:nvPr/>
        </p:nvCxnSpPr>
        <p:spPr>
          <a:xfrm>
            <a:off x="8729167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95AA28C-8D42-D327-88CF-DE717ACAA74D}"/>
              </a:ext>
            </a:extLst>
          </p:cNvPr>
          <p:cNvSpPr txBox="1"/>
          <p:nvPr/>
        </p:nvSpPr>
        <p:spPr>
          <a:xfrm>
            <a:off x="8664589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4</a:t>
            </a:r>
            <a:endParaRPr lang="ko-KR" altLang="en-US" sz="2650" dirty="0"/>
          </a:p>
        </p:txBody>
      </p:sp>
      <p:sp>
        <p:nvSpPr>
          <p:cNvPr id="105" name="Text 11">
            <a:extLst>
              <a:ext uri="{FF2B5EF4-FFF2-40B4-BE49-F238E27FC236}">
                <a16:creationId xmlns:a16="http://schemas.microsoft.com/office/drawing/2014/main" id="{3ECB5C36-0D41-86E7-BC64-6F3435E1A65A}"/>
              </a:ext>
            </a:extLst>
          </p:cNvPr>
          <p:cNvSpPr/>
          <p:nvPr/>
        </p:nvSpPr>
        <p:spPr>
          <a:xfrm>
            <a:off x="8664589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아키텍처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6" name="Shape 3">
            <a:extLst>
              <a:ext uri="{FF2B5EF4-FFF2-40B4-BE49-F238E27FC236}">
                <a16:creationId xmlns:a16="http://schemas.microsoft.com/office/drawing/2014/main" id="{1B9F1A38-8A85-B783-2A8A-461062F2EEE4}"/>
              </a:ext>
            </a:extLst>
          </p:cNvPr>
          <p:cNvSpPr/>
          <p:nvPr/>
        </p:nvSpPr>
        <p:spPr>
          <a:xfrm>
            <a:off x="6042667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208DB02-C038-0522-E050-982A72914F9C}"/>
              </a:ext>
            </a:extLst>
          </p:cNvPr>
          <p:cNvCxnSpPr>
            <a:cxnSpLocks/>
          </p:cNvCxnSpPr>
          <p:nvPr/>
        </p:nvCxnSpPr>
        <p:spPr>
          <a:xfrm>
            <a:off x="6107246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28749AF-7C31-F40B-DD93-942FBBA01334}"/>
              </a:ext>
            </a:extLst>
          </p:cNvPr>
          <p:cNvSpPr txBox="1"/>
          <p:nvPr/>
        </p:nvSpPr>
        <p:spPr>
          <a:xfrm>
            <a:off x="6042668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3</a:t>
            </a:r>
            <a:endParaRPr lang="ko-KR" altLang="en-US" sz="2650" dirty="0"/>
          </a:p>
        </p:txBody>
      </p:sp>
      <p:sp>
        <p:nvSpPr>
          <p:cNvPr id="109" name="Text 11">
            <a:extLst>
              <a:ext uri="{FF2B5EF4-FFF2-40B4-BE49-F238E27FC236}">
                <a16:creationId xmlns:a16="http://schemas.microsoft.com/office/drawing/2014/main" id="{F90EA779-05A9-D619-F121-F94838DBD98C}"/>
              </a:ext>
            </a:extLst>
          </p:cNvPr>
          <p:cNvSpPr/>
          <p:nvPr/>
        </p:nvSpPr>
        <p:spPr>
          <a:xfrm>
            <a:off x="6042668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진행 방식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0" name="Shape 3">
            <a:extLst>
              <a:ext uri="{FF2B5EF4-FFF2-40B4-BE49-F238E27FC236}">
                <a16:creationId xmlns:a16="http://schemas.microsoft.com/office/drawing/2014/main" id="{40DB8D67-BDEF-41AC-E9C9-6FEC39CF5FCB}"/>
              </a:ext>
            </a:extLst>
          </p:cNvPr>
          <p:cNvSpPr/>
          <p:nvPr/>
        </p:nvSpPr>
        <p:spPr>
          <a:xfrm>
            <a:off x="3420746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9B42934-0C51-97FD-5499-369FF20C9576}"/>
              </a:ext>
            </a:extLst>
          </p:cNvPr>
          <p:cNvCxnSpPr>
            <a:cxnSpLocks/>
          </p:cNvCxnSpPr>
          <p:nvPr/>
        </p:nvCxnSpPr>
        <p:spPr>
          <a:xfrm>
            <a:off x="3449036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B331D4E-D02C-86D4-70A8-4BC38AE6E77E}"/>
              </a:ext>
            </a:extLst>
          </p:cNvPr>
          <p:cNvSpPr txBox="1"/>
          <p:nvPr/>
        </p:nvSpPr>
        <p:spPr>
          <a:xfrm>
            <a:off x="3384458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2</a:t>
            </a:r>
            <a:endParaRPr lang="ko-KR" altLang="en-US" sz="2650" dirty="0"/>
          </a:p>
        </p:txBody>
      </p:sp>
      <p:sp>
        <p:nvSpPr>
          <p:cNvPr id="113" name="Text 11">
            <a:extLst>
              <a:ext uri="{FF2B5EF4-FFF2-40B4-BE49-F238E27FC236}">
                <a16:creationId xmlns:a16="http://schemas.microsoft.com/office/drawing/2014/main" id="{8840D622-0381-738C-1594-176180B8F012}"/>
              </a:ext>
            </a:extLst>
          </p:cNvPr>
          <p:cNvSpPr/>
          <p:nvPr/>
        </p:nvSpPr>
        <p:spPr>
          <a:xfrm>
            <a:off x="3384458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핵심기능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4" name="Shape 3">
            <a:extLst>
              <a:ext uri="{FF2B5EF4-FFF2-40B4-BE49-F238E27FC236}">
                <a16:creationId xmlns:a16="http://schemas.microsoft.com/office/drawing/2014/main" id="{11CF4791-E1F0-FACE-3517-45E12E819CDC}"/>
              </a:ext>
            </a:extLst>
          </p:cNvPr>
          <p:cNvSpPr/>
          <p:nvPr/>
        </p:nvSpPr>
        <p:spPr>
          <a:xfrm>
            <a:off x="796421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DA4807D3-39CE-8D7B-E531-BC5F16485792}"/>
              </a:ext>
            </a:extLst>
          </p:cNvPr>
          <p:cNvCxnSpPr>
            <a:cxnSpLocks/>
          </p:cNvCxnSpPr>
          <p:nvPr/>
        </p:nvCxnSpPr>
        <p:spPr>
          <a:xfrm>
            <a:off x="861000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26BF84F-B704-2B12-708C-BCDAEFFF157F}"/>
              </a:ext>
            </a:extLst>
          </p:cNvPr>
          <p:cNvSpPr txBox="1"/>
          <p:nvPr/>
        </p:nvSpPr>
        <p:spPr>
          <a:xfrm>
            <a:off x="796422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2650" dirty="0"/>
          </a:p>
        </p:txBody>
      </p:sp>
      <p:sp>
        <p:nvSpPr>
          <p:cNvPr id="117" name="Text 11">
            <a:extLst>
              <a:ext uri="{FF2B5EF4-FFF2-40B4-BE49-F238E27FC236}">
                <a16:creationId xmlns:a16="http://schemas.microsoft.com/office/drawing/2014/main" id="{340E8CB6-4366-A4AF-30C0-5D1B271CE842}"/>
              </a:ext>
            </a:extLst>
          </p:cNvPr>
          <p:cNvSpPr/>
          <p:nvPr/>
        </p:nvSpPr>
        <p:spPr>
          <a:xfrm>
            <a:off x="796422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개발 동기</a:t>
            </a:r>
          </a:p>
        </p:txBody>
      </p:sp>
    </p:spTree>
    <p:extLst>
      <p:ext uri="{BB962C8B-B14F-4D97-AF65-F5344CB8AC3E}">
        <p14:creationId xmlns:p14="http://schemas.microsoft.com/office/powerpoint/2010/main" val="4073965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E5545-AF21-74B8-56BD-D81F7C70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19371EC-BF43-B6E9-48A0-B6945017606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F045CC1A-1E02-B55C-7C3A-2D827B8176B5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즐겨찾기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6083E916-AE3C-FC86-9783-BA908AA5364A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12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44A49-D7B8-4683-A0D0-FDB9893E6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3A61C6-27AC-6F50-0693-5F77D30D502E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797F928-1E1E-207A-F5B4-0CD0438946BB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알림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91D34837-8460-9514-AC54-079C3431DE2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92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B7C51-7030-48EC-727A-946C8FBE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0C4D67-DA58-2D4D-A24B-BD9918B2293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AE67DB3-83E8-EB11-91BD-064E89DC1EA9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설정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64DCE766-DE0C-B886-2203-14EDC612DBD6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04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1FB6-7FF0-8D39-4BE6-33BC059BA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493F1-4114-4D58-59A7-D95AC5B0274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3A4A7FCC-BFEB-D71B-86C0-F122A3F39D38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목표가 도달 알림 수신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6E416297-C1E8-F62A-85E4-FBB51AE921C0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6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91CEA9FD-339A-8CF7-021E-3FF9F6BB2E24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트러블 슈팅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06753EBE-B288-75BD-2D91-7A9DF8FE6CFD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Trouble Shotting</a:t>
            </a:r>
            <a:endParaRPr lang="ko-KR" altLang="en-US" sz="12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7C37A0-8D7A-B121-B359-9F2FF974AC01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AE806BB-D7E6-442E-283E-CA85155D05F8}"/>
              </a:ext>
            </a:extLst>
          </p:cNvPr>
          <p:cNvSpPr/>
          <p:nvPr/>
        </p:nvSpPr>
        <p:spPr>
          <a:xfrm>
            <a:off x="1138674" y="2774156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ko-KR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Firebase </a:t>
            </a:r>
            <a:r>
              <a:rPr lang="ko-KR" alt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다룰 때 </a:t>
            </a:r>
            <a:r>
              <a:rPr lang="en-US" altLang="ko-KR" sz="22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db</a:t>
            </a:r>
            <a:r>
              <a:rPr lang="ko-KR" alt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이름 안 넣어서 고생한 거 추가</a:t>
            </a:r>
            <a:endParaRPr lang="en-US" altLang="ko-KR" sz="2200" b="1" dirty="0">
              <a:solidFill>
                <a:srgbClr val="151617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Montserrat Black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깃허브</a:t>
            </a:r>
            <a:r>
              <a:rPr lang="ko-KR" alt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ko-KR" altLang="en-US" sz="22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꼬인거</a:t>
            </a:r>
            <a:endParaRPr lang="en-US" altLang="ko-KR" sz="2200" b="1" dirty="0">
              <a:solidFill>
                <a:srgbClr val="151617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Montserrat Black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751FD5-F718-24EC-CC58-E46AE60DE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676400"/>
            <a:ext cx="85915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4C56B-4692-4C32-410E-B479A485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1DD7B856-9752-7250-D5E6-103A43D36FE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아쉬운 점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F77FB01E-A629-0566-CC9A-4976BBB025D3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Desired things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52A71D-7DA2-5DD1-93FB-09DC19B55A4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859E977-3D99-019B-DBC3-8FD43AB3F5C7}"/>
              </a:ext>
            </a:extLst>
          </p:cNvPr>
          <p:cNvSpPr/>
          <p:nvPr/>
        </p:nvSpPr>
        <p:spPr>
          <a:xfrm>
            <a:off x="1138674" y="2774156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대충 테스트 코드가 없다는 내용 추가</a:t>
            </a: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49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425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436626" y="919174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endParaRPr lang="en-US" sz="20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6546" y="9649182"/>
            <a:ext cx="6144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endParaRPr lang="en-US" sz="1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27669" y="10664904"/>
            <a:ext cx="6574869" cy="1571546"/>
          </a:xfrm>
          <a:prstGeom prst="rect">
            <a:avLst/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549515" y="1088397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20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최적의 구매 타이밍 포착</a:t>
            </a:r>
            <a:endParaRPr lang="en-US" sz="20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49515" y="11341418"/>
            <a:ext cx="6144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ko-KR" altLang="en-US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변동하는 가격을 일일이 확인하지 않아도 실시간 푸시 알림을 통해</a:t>
            </a:r>
            <a:br>
              <a:rPr lang="en-US" altLang="ko-KR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가장 저렴한 시점에 현명한 소비를 실현할 수 있습니다</a:t>
            </a:r>
            <a:r>
              <a:rPr lang="en-US" altLang="ko-KR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303769" y="8972668"/>
            <a:ext cx="45719" cy="3263781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F78C8D4F-7A12-C89E-C854-15E78FF32DE4}"/>
              </a:ext>
            </a:extLst>
          </p:cNvPr>
          <p:cNvSpPr/>
          <p:nvPr/>
        </p:nvSpPr>
        <p:spPr>
          <a:xfrm>
            <a:off x="793790" y="4898469"/>
            <a:ext cx="3219410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F050980B-B1F0-DA11-8E5C-980A85E180BC}"/>
              </a:ext>
            </a:extLst>
          </p:cNvPr>
          <p:cNvSpPr/>
          <p:nvPr/>
        </p:nvSpPr>
        <p:spPr>
          <a:xfrm>
            <a:off x="1028224" y="5132903"/>
            <a:ext cx="2621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스마트한 소비 경험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14A8D4A3-9E56-36B3-6918-47756731C984}"/>
              </a:ext>
            </a:extLst>
          </p:cNvPr>
          <p:cNvSpPr/>
          <p:nvPr/>
        </p:nvSpPr>
        <p:spPr>
          <a:xfrm>
            <a:off x="1028224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불필요한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지출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감소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및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쇼핑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시간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절약으로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현명한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소비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할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Shape 5">
            <a:extLst>
              <a:ext uri="{FF2B5EF4-FFF2-40B4-BE49-F238E27FC236}">
                <a16:creationId xmlns:a16="http://schemas.microsoft.com/office/drawing/2014/main" id="{771289DE-F73F-A8F5-63B2-F6562A31D518}"/>
              </a:ext>
            </a:extLst>
          </p:cNvPr>
          <p:cNvSpPr/>
          <p:nvPr/>
        </p:nvSpPr>
        <p:spPr>
          <a:xfrm>
            <a:off x="4111109" y="4898469"/>
            <a:ext cx="3219534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EF533DDF-2FCF-2D4B-E9AA-52D28362347E}"/>
              </a:ext>
            </a:extLst>
          </p:cNvPr>
          <p:cNvSpPr/>
          <p:nvPr/>
        </p:nvSpPr>
        <p:spPr>
          <a:xfrm>
            <a:off x="4345543" y="5132903"/>
            <a:ext cx="28561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최적 구매 타이밍 포착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Shape 8">
            <a:extLst>
              <a:ext uri="{FF2B5EF4-FFF2-40B4-BE49-F238E27FC236}">
                <a16:creationId xmlns:a16="http://schemas.microsoft.com/office/drawing/2014/main" id="{51619E04-3B06-A85D-34E4-EBA0528CE283}"/>
              </a:ext>
            </a:extLst>
          </p:cNvPr>
          <p:cNvSpPr/>
          <p:nvPr/>
        </p:nvSpPr>
        <p:spPr>
          <a:xfrm>
            <a:off x="7428548" y="4898469"/>
            <a:ext cx="3219534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0D4439C1-F0F0-FBE0-9E24-129B92A10B0A}"/>
              </a:ext>
            </a:extLst>
          </p:cNvPr>
          <p:cNvSpPr/>
          <p:nvPr/>
        </p:nvSpPr>
        <p:spPr>
          <a:xfrm>
            <a:off x="7662982" y="5132903"/>
            <a:ext cx="284821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체계적인 위시리스트 관리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Shape 11">
            <a:extLst>
              <a:ext uri="{FF2B5EF4-FFF2-40B4-BE49-F238E27FC236}">
                <a16:creationId xmlns:a16="http://schemas.microsoft.com/office/drawing/2014/main" id="{AFFE18A1-BA5B-8C7A-BF24-97B37C8DE3C7}"/>
              </a:ext>
            </a:extLst>
          </p:cNvPr>
          <p:cNvSpPr/>
          <p:nvPr/>
        </p:nvSpPr>
        <p:spPr>
          <a:xfrm>
            <a:off x="10745986" y="4898469"/>
            <a:ext cx="3219534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7B28979E-BA05-698F-0731-39000F759FA2}"/>
              </a:ext>
            </a:extLst>
          </p:cNvPr>
          <p:cNvSpPr/>
          <p:nvPr/>
        </p:nvSpPr>
        <p:spPr>
          <a:xfrm>
            <a:off x="10980420" y="5132903"/>
            <a:ext cx="292211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구매 결정의 피로도 감소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C0C286B0-241C-6135-EEEC-4247ABF27EE0}"/>
              </a:ext>
            </a:extLst>
          </p:cNvPr>
          <p:cNvSpPr/>
          <p:nvPr/>
        </p:nvSpPr>
        <p:spPr>
          <a:xfrm>
            <a:off x="4345543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매일 변동하는 가격을 일일이 확인하지 않아도 푸시 알림을 통해 현명한 소비를 실현할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322C4C1D-3321-6F3F-090E-4FDA174DC6F8}"/>
              </a:ext>
            </a:extLst>
          </p:cNvPr>
          <p:cNvSpPr/>
          <p:nvPr/>
        </p:nvSpPr>
        <p:spPr>
          <a:xfrm>
            <a:off x="7662862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다양한 카테고리의 상품을 하나의 앱에서 통합 관리함으로써 파편화된 쇼핑 정보를 하나로 모아 볼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50A5C63B-EF9A-1483-5525-99412DB21C8B}"/>
              </a:ext>
            </a:extLst>
          </p:cNvPr>
          <p:cNvSpPr/>
          <p:nvPr/>
        </p:nvSpPr>
        <p:spPr>
          <a:xfrm>
            <a:off x="10980181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비교 스트레스 없는 데이터 기반의 확신 있는 쇼핑을 할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</a:p>
        </p:txBody>
      </p:sp>
      <p:sp>
        <p:nvSpPr>
          <p:cNvPr id="46" name="Shape 0">
            <a:extLst>
              <a:ext uri="{FF2B5EF4-FFF2-40B4-BE49-F238E27FC236}">
                <a16:creationId xmlns:a16="http://schemas.microsoft.com/office/drawing/2014/main" id="{B41CB990-E1E3-3BE3-C5D6-2F97EFF28D37}"/>
              </a:ext>
            </a:extLst>
          </p:cNvPr>
          <p:cNvSpPr/>
          <p:nvPr/>
        </p:nvSpPr>
        <p:spPr>
          <a:xfrm>
            <a:off x="866526" y="3211592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>
                <a:latin typeface="태나다체 " panose="02000000000000000000" pitchFamily="2" charset="-127"/>
                <a:ea typeface="태나다체 " panose="02000000000000000000" pitchFamily="2" charset="-127"/>
              </a:rPr>
              <a:t>Effect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C6D5EFD5-1819-D997-65FB-E9BDB34EAC1C}"/>
              </a:ext>
            </a:extLst>
          </p:cNvPr>
          <p:cNvSpPr/>
          <p:nvPr/>
        </p:nvSpPr>
        <p:spPr>
          <a:xfrm>
            <a:off x="793790" y="36586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기대효과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762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2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향후 계획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20604" y="2711291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93790" y="256246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 3"/>
          <p:cNvSpPr/>
          <p:nvPr/>
        </p:nvSpPr>
        <p:spPr>
          <a:xfrm>
            <a:off x="1701046" y="2597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앱 스토어 출시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8" name="Text 4"/>
          <p:cNvSpPr/>
          <p:nvPr/>
        </p:nvSpPr>
        <p:spPr>
          <a:xfrm>
            <a:off x="1701046" y="3088362"/>
            <a:ext cx="66491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현재 구현된 핵심 기능을 바탕으로 안정적인 스토어 런칭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360765" y="4298990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6"/>
          <p:cNvSpPr/>
          <p:nvPr/>
        </p:nvSpPr>
        <p:spPr>
          <a:xfrm>
            <a:off x="1133951" y="415016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092" y="4320302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41208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수익실현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041208" y="4676061"/>
            <a:ext cx="6309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앱 내 광고를 통한 수익 실현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1701046" y="5886688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0"/>
          <p:cNvSpPr/>
          <p:nvPr/>
        </p:nvSpPr>
        <p:spPr>
          <a:xfrm>
            <a:off x="1474232" y="573786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1"/>
          <p:cNvSpPr/>
          <p:nvPr/>
        </p:nvSpPr>
        <p:spPr>
          <a:xfrm>
            <a:off x="2381488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개인</a:t>
            </a: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 </a:t>
            </a: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맞춤형 상품추천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2381488" y="626375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기반의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AI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맞춤형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추천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기능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도입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838F4A6D-3695-C1B0-24C9-10B054242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4431" y="5923597"/>
            <a:ext cx="340162" cy="340162"/>
          </a:xfrm>
          <a:prstGeom prst="rect">
            <a:avLst/>
          </a:prstGeom>
        </p:spPr>
      </p:pic>
      <p:pic>
        <p:nvPicPr>
          <p:cNvPr id="29" name="그림 28" descr="삼각형, 라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096697-EDDD-54A2-3A38-C9C6BB0C9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258" y="2729865"/>
            <a:ext cx="323385" cy="3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97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CC079B-F606-9F0C-EAFF-0B413F092AD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0EBBC-0DC8-AA65-1EAB-D4C03997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37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26CAD-125C-4FE4-6425-55F968080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CE9B56-3B72-0C81-8E42-3709AB5AC10E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69288FA-6A32-8FA1-1AF5-E212D71DC4A0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 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D5631FC5-C012-50B9-8B73-A9E65E8C7ACA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181790DF-CC6F-E682-5D14-DBEE6982E277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4F157A-DEC0-7686-B911-D0EC6D4F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86" y="1554935"/>
            <a:ext cx="8445427" cy="60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9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21583" y="2184797"/>
            <a:ext cx="7580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585495" y="26337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85495" y="2594967"/>
            <a:ext cx="3664744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819929" y="2829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ADLaM Display" panose="020F0502020204030204" pitchFamily="2" charset="0"/>
              </a:rPr>
              <a:t>가격 확인의 번거로움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19929" y="3319820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사고 싶은 물건은 많지만 가격 변동을 매일 확인하기 귀찮음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477053" y="2594967"/>
            <a:ext cx="3664863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11487" y="2829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타이밍 놓침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711487" y="3319820"/>
            <a:ext cx="34304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"조금만 더 싸지면 살 텐데..." 하다가 최저가 타이밍을 놓침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85495" y="4506873"/>
            <a:ext cx="7556421" cy="1556623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19929" y="4741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네이버 쇼핑 기반 앱 부재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19929" y="523172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쿠팡과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같은 특정 플랫폼을 대상으로 하는 앱은 존재하나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네이버 쇼핑 기반 앱은 부재함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87C667-9264-5FB8-CA32-A009AD97EACE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" name="그림 19" descr="휴대 전화, 인간의 얼굴, 그림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58DBE6-DECC-35D3-15FF-7273B9E8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98" y="31790"/>
            <a:ext cx="5901602" cy="8229600"/>
          </a:xfrm>
          <a:prstGeom prst="rect">
            <a:avLst/>
          </a:prstGeom>
        </p:spPr>
      </p:pic>
      <p:sp>
        <p:nvSpPr>
          <p:cNvPr id="22" name="Shape 9">
            <a:extLst>
              <a:ext uri="{FF2B5EF4-FFF2-40B4-BE49-F238E27FC236}">
                <a16:creationId xmlns:a16="http://schemas.microsoft.com/office/drawing/2014/main" id="{3E5C49DF-F67C-3703-23A9-E9A0EA9C9726}"/>
              </a:ext>
            </a:extLst>
          </p:cNvPr>
          <p:cNvSpPr/>
          <p:nvPr/>
        </p:nvSpPr>
        <p:spPr>
          <a:xfrm>
            <a:off x="585496" y="6271973"/>
            <a:ext cx="3664744" cy="1546893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4E8BDAF-4CD3-5E5B-5829-FFBD10E96D1A}"/>
              </a:ext>
            </a:extLst>
          </p:cNvPr>
          <p:cNvSpPr/>
          <p:nvPr/>
        </p:nvSpPr>
        <p:spPr>
          <a:xfrm>
            <a:off x="819929" y="6497834"/>
            <a:ext cx="672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비교의</a:t>
            </a:r>
            <a:r>
              <a:rPr lang="en-US" altLang="ko-KR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altLang="ko-KR" sz="24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어려움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7CC01992-A0DE-DF67-19D2-BE1D99277370}"/>
              </a:ext>
            </a:extLst>
          </p:cNvPr>
          <p:cNvSpPr/>
          <p:nvPr/>
        </p:nvSpPr>
        <p:spPr>
          <a:xfrm>
            <a:off x="819930" y="699682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여러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쇼핑몰의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정보를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일일이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비교하기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번거로움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DE26E6FA-1F9F-2DCA-993A-45A0026BE002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프로젝트 개발 동기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6" name="Shape 0">
            <a:extLst>
              <a:ext uri="{FF2B5EF4-FFF2-40B4-BE49-F238E27FC236}">
                <a16:creationId xmlns:a16="http://schemas.microsoft.com/office/drawing/2014/main" id="{F752E392-BDC0-372B-4731-F377755DE86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Motivation</a:t>
            </a: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5AF80FDD-6B74-AA6C-046E-AE2395F5CE03}"/>
              </a:ext>
            </a:extLst>
          </p:cNvPr>
          <p:cNvSpPr/>
          <p:nvPr/>
        </p:nvSpPr>
        <p:spPr>
          <a:xfrm>
            <a:off x="4484673" y="6271973"/>
            <a:ext cx="3664744" cy="1546893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EB70CA71-18B8-C524-5B0B-2417F4556F70}"/>
              </a:ext>
            </a:extLst>
          </p:cNvPr>
          <p:cNvSpPr/>
          <p:nvPr/>
        </p:nvSpPr>
        <p:spPr>
          <a:xfrm>
            <a:off x="4719106" y="6497834"/>
            <a:ext cx="672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흩어진 정보</a:t>
            </a:r>
            <a:r>
              <a:rPr lang="en-US" altLang="ko-KR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, </a:t>
            </a:r>
            <a:r>
              <a:rPr lang="ko-KR" alt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끊긴 쇼핑 흐름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93AE1358-AC9C-8D5E-18BE-28F0A9D505DF}"/>
              </a:ext>
            </a:extLst>
          </p:cNvPr>
          <p:cNvSpPr/>
          <p:nvPr/>
        </p:nvSpPr>
        <p:spPr>
          <a:xfrm>
            <a:off x="4719107" y="699682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검색과 가격 추적을 한 번에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제공하지 않아 번거로움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6E7E-50AD-62DE-064D-19F4AA69C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9EB4DE-B58D-5F84-D19E-531CEC1EEF8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EDB7BAF-5B06-C359-2413-ED667C76E43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 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261530E3-E5D2-5453-B73C-518DF5EAD0E1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E48B199-BDCD-F2FB-72F8-44A3B6D149B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6A2752-A6AE-5F63-E683-B05A2849D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17748"/>
            <a:ext cx="10903142" cy="2553762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683D31BE-190F-E444-5454-104A85E5D6FE}"/>
              </a:ext>
            </a:extLst>
          </p:cNvPr>
          <p:cNvSpPr/>
          <p:nvPr/>
        </p:nvSpPr>
        <p:spPr>
          <a:xfrm>
            <a:off x="793790" y="546187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AuthRepository.kt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Auth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작업을 인터페이스로 설계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871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55B4E-60C8-E57B-E6C8-4D6AFF32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8FC70F-3D54-1D45-3938-C1FADB615FA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F8682B6-B5B9-CFD3-6404-DC82571376C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 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DBBE16A3-C99C-7286-B8F5-B19A719207E3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4B58A3D-E548-1E1B-D6A0-61B26C2E59DA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027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337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7C6D5-3FEC-0095-7B24-2633E3C5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3D567FD4-D7F9-6F87-CE6A-B0A774429C39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통합 상품 검색</a:t>
            </a: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B2ED0D02-4881-E8C2-A29F-DC4E31D762A6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1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EE82963-9BF8-4917-2E03-B429B7E16B81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BDB3C40-C1B9-D933-058E-EE9296CE7943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024FBFD-2CB4-1337-35D5-4C2CE1F1838B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User Input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1D02789-2C58-FED0-009E-B541443AA835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앱에서 찾고 싶은 상품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키워드를 입력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4551774D-8155-8578-4347-A8D8F5FE096A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Shape 6">
            <a:extLst>
              <a:ext uri="{FF2B5EF4-FFF2-40B4-BE49-F238E27FC236}">
                <a16:creationId xmlns:a16="http://schemas.microsoft.com/office/drawing/2014/main" id="{36AB1398-B37D-39B5-4D8F-AB01658CECB9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2F2D2CEA-F0DF-A289-2D84-090F91B418EC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A4FA2938-58C2-5068-8A32-C3C1F0E4EE1A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A1A6064-013F-6580-729C-71AD93294087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Shape 10">
            <a:extLst>
              <a:ext uri="{FF2B5EF4-FFF2-40B4-BE49-F238E27FC236}">
                <a16:creationId xmlns:a16="http://schemas.microsoft.com/office/drawing/2014/main" id="{5DA21B0E-7C08-02C2-E97F-E903955DE8E3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B8ADC16A-87E8-C323-8670-D4D0A578401D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Data Parsing &amp; DTO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36EB0857-A420-A73C-D0A8-86F1E21D9BDD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서버로부터 받은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JSON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원본 데이터를 앱에서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다루기 쉬운 객체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ProductDto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변환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B67DDCB1-DD3D-E213-1D5E-5F4FC5A46E56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Shape 14">
            <a:extLst>
              <a:ext uri="{FF2B5EF4-FFF2-40B4-BE49-F238E27FC236}">
                <a16:creationId xmlns:a16="http://schemas.microsoft.com/office/drawing/2014/main" id="{C60A5406-07D3-B25D-4BA8-8F86C8FFBF80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 15">
            <a:extLst>
              <a:ext uri="{FF2B5EF4-FFF2-40B4-BE49-F238E27FC236}">
                <a16:creationId xmlns:a16="http://schemas.microsoft.com/office/drawing/2014/main" id="{3D63DB48-7DDC-AC8D-0395-F7BA538EECCE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Clean Mapping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E3D76DB5-C965-6C74-E5AB-79244B4CF59C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외부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(DTO)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앱 내부 비즈니스 로직에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맞는 순수한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(Domain Model)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재가공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58118EF0-3859-7B78-D640-936000613EF9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Shape 18">
            <a:extLst>
              <a:ext uri="{FF2B5EF4-FFF2-40B4-BE49-F238E27FC236}">
                <a16:creationId xmlns:a16="http://schemas.microsoft.com/office/drawing/2014/main" id="{AF7FCB9D-91D5-1846-F736-16DFA7BF438D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 19">
            <a:extLst>
              <a:ext uri="{FF2B5EF4-FFF2-40B4-BE49-F238E27FC236}">
                <a16:creationId xmlns:a16="http://schemas.microsoft.com/office/drawing/2014/main" id="{9B2EB515-E653-54BF-C7E7-984367687710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 20">
            <a:extLst>
              <a:ext uri="{FF2B5EF4-FFF2-40B4-BE49-F238E27FC236}">
                <a16:creationId xmlns:a16="http://schemas.microsoft.com/office/drawing/2014/main" id="{2ACDE8D4-B236-33A1-D0F7-C75EF296ACA3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DBC58A-E774-C001-BD78-6BEA1A1CD3C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06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54D63-44BE-8A82-3AEF-E4DA27C8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C23AEB6E-6975-21EA-98DB-6DEE2D276AB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1205A50-FAA8-F3FC-3817-92C06BE5C53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37CA802-59F6-3273-08A8-6A6EBE118AAF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User Input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EB52B1A-322C-B98C-C537-121542A0F90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앱에서 찾고 싶은 상품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키워드를 입력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294D7A-7F06-8BB9-D0DD-392D6180496B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휴대 전화, 스크린샷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E4386D-3F52-3029-D910-63BAF1AA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09" y="517608"/>
            <a:ext cx="3401501" cy="71943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66C977-1949-823C-5F21-73AA34EA2F5A}"/>
              </a:ext>
            </a:extLst>
          </p:cNvPr>
          <p:cNvSpPr/>
          <p:nvPr/>
        </p:nvSpPr>
        <p:spPr>
          <a:xfrm flipV="1">
            <a:off x="10744200" y="1484514"/>
            <a:ext cx="2493818" cy="2715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188723-5552-1CC0-0D33-5C6D7BEB292D}"/>
              </a:ext>
            </a:extLst>
          </p:cNvPr>
          <p:cNvGrpSpPr/>
          <p:nvPr/>
        </p:nvGrpSpPr>
        <p:grpSpPr>
          <a:xfrm>
            <a:off x="793790" y="6204158"/>
            <a:ext cx="9132571" cy="1713020"/>
            <a:chOff x="793790" y="6204158"/>
            <a:chExt cx="9132571" cy="1713020"/>
          </a:xfrm>
        </p:grpSpPr>
        <p:pic>
          <p:nvPicPr>
            <p:cNvPr id="20" name="그림 19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0CA667-FE0A-35B4-5B43-174F57D2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1" y="6204158"/>
              <a:ext cx="9132570" cy="1347303"/>
            </a:xfrm>
            <a:prstGeom prst="rect">
              <a:avLst/>
            </a:prstGeom>
          </p:spPr>
        </p:pic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212081C5-96CF-2674-7A7E-3A5EAF5F643E}"/>
                </a:ext>
              </a:extLst>
            </p:cNvPr>
            <p:cNvSpPr/>
            <p:nvPr/>
          </p:nvSpPr>
          <p:spPr>
            <a:xfrm>
              <a:off x="793790" y="7554275"/>
              <a:ext cx="419635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▲ </a:t>
              </a: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SearchViewModel.kt</a:t>
              </a:r>
              <a:r>
                <a:rPr 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일부</a:t>
              </a:r>
              <a:endParaRPr 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5F1EE6-4824-1FCA-FA71-1D2B7140EF62}"/>
              </a:ext>
            </a:extLst>
          </p:cNvPr>
          <p:cNvGrpSpPr/>
          <p:nvPr/>
        </p:nvGrpSpPr>
        <p:grpSpPr>
          <a:xfrm>
            <a:off x="793790" y="2548321"/>
            <a:ext cx="9132570" cy="3471571"/>
            <a:chOff x="793790" y="2548321"/>
            <a:chExt cx="9132570" cy="3471571"/>
          </a:xfrm>
        </p:grpSpPr>
        <p:sp>
          <p:nvSpPr>
            <p:cNvPr id="18" name="Text 4">
              <a:extLst>
                <a:ext uri="{FF2B5EF4-FFF2-40B4-BE49-F238E27FC236}">
                  <a16:creationId xmlns:a16="http://schemas.microsoft.com/office/drawing/2014/main" id="{7BC8190D-6B9F-B221-F01F-8116773E6FA6}"/>
                </a:ext>
              </a:extLst>
            </p:cNvPr>
            <p:cNvSpPr/>
            <p:nvPr/>
          </p:nvSpPr>
          <p:spPr>
            <a:xfrm>
              <a:off x="793790" y="5656989"/>
              <a:ext cx="419635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▲ </a:t>
              </a: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SearchScreen.kt</a:t>
              </a:r>
              <a:r>
                <a:rPr 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일부</a:t>
              </a:r>
              <a:endParaRPr 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19" name="그림 18" descr="텍스트, 스크린샷, 폰트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DF77108-C303-8539-1E52-806F4DFA7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2548321"/>
              <a:ext cx="9132570" cy="313295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BEE4F81-1665-5D90-42E0-9D2104857CC7}"/>
                </a:ext>
              </a:extLst>
            </p:cNvPr>
            <p:cNvSpPr/>
            <p:nvPr/>
          </p:nvSpPr>
          <p:spPr>
            <a:xfrm>
              <a:off x="1118790" y="3121025"/>
              <a:ext cx="7058855" cy="20089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DD8A9B-08C4-6D17-9BD7-C442D1FEFE02}"/>
                </a:ext>
              </a:extLst>
            </p:cNvPr>
            <p:cNvSpPr/>
            <p:nvPr/>
          </p:nvSpPr>
          <p:spPr>
            <a:xfrm>
              <a:off x="1114981" y="2857500"/>
              <a:ext cx="2325450" cy="20089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0007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653D-0CD2-37F1-2896-41EF38468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7B5724D-A6B1-9425-53CF-C4906A980A3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AF1DD1B-60DD-68B2-8BF0-B4F5FD3D8C4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1EE169D-E11B-867E-F62E-E2A853CBDE8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93E1483-FF77-9285-FEE5-E985EF72084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EBD277-780B-E2ED-1F84-E52183F4796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휴대 전화, 스크린샷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D69A67-6FD6-81D1-7097-75BE7766F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09" y="517608"/>
            <a:ext cx="3401501" cy="71943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E86842-57B6-7F2B-C932-1C60DE8EC555}"/>
              </a:ext>
            </a:extLst>
          </p:cNvPr>
          <p:cNvSpPr/>
          <p:nvPr/>
        </p:nvSpPr>
        <p:spPr>
          <a:xfrm flipV="1">
            <a:off x="13248409" y="1484512"/>
            <a:ext cx="290944" cy="27154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955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3393F-D041-AA68-A6DF-19EF447A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A45A836-8763-1C3A-2D4D-08EF2411B1A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2A87019-3EB0-A96E-4B03-085390EA664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F429E9D-8D5A-8066-25C7-0B572011874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F1B3D1A7-25A7-847C-8109-9347BDEC5B0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E2BA3D-41A1-EC05-C7EE-41D28283634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BBEC9F-EA07-9A08-5CA1-AFD7D70FC3E6}"/>
              </a:ext>
            </a:extLst>
          </p:cNvPr>
          <p:cNvGrpSpPr/>
          <p:nvPr/>
        </p:nvGrpSpPr>
        <p:grpSpPr>
          <a:xfrm>
            <a:off x="793790" y="2716505"/>
            <a:ext cx="12366506" cy="4728250"/>
            <a:chOff x="793790" y="3063590"/>
            <a:chExt cx="12366506" cy="4728250"/>
          </a:xfrm>
        </p:grpSpPr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7F5A50FB-E4F3-F9F4-121A-766CE96B5395}"/>
                </a:ext>
              </a:extLst>
            </p:cNvPr>
            <p:cNvSpPr/>
            <p:nvPr/>
          </p:nvSpPr>
          <p:spPr>
            <a:xfrm>
              <a:off x="793790" y="7428937"/>
              <a:ext cx="419635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▲ </a:t>
              </a: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SearchScreen.kt</a:t>
              </a:r>
              <a:r>
                <a:rPr 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일부</a:t>
              </a:r>
              <a:endPara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ts val="2850"/>
                </a:lnSpc>
              </a:pP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SearchViewModel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</a:t>
              </a:r>
              <a:r>
                <a:rPr lang="ko-KR" alt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콜백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전송</a:t>
              </a:r>
              <a:endPara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DB98C6-AC0E-01F5-A4CE-312665F4979F}"/>
                </a:ext>
              </a:extLst>
            </p:cNvPr>
            <p:cNvGrpSpPr/>
            <p:nvPr/>
          </p:nvGrpSpPr>
          <p:grpSpPr>
            <a:xfrm>
              <a:off x="793790" y="3063590"/>
              <a:ext cx="12366506" cy="4242369"/>
              <a:chOff x="793790" y="3063590"/>
              <a:chExt cx="12366506" cy="4242369"/>
            </a:xfrm>
          </p:grpSpPr>
          <p:pic>
            <p:nvPicPr>
              <p:cNvPr id="10" name="그림 9" descr="텍스트, 스크린샷, 폰트, 소프트웨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D97FE67-C439-78A1-355A-CC8B8EC03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90" y="3063590"/>
                <a:ext cx="12366506" cy="4242369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EB827E6-1CB2-A554-8A12-F69E54EBAFA9}"/>
                  </a:ext>
                </a:extLst>
              </p:cNvPr>
              <p:cNvSpPr/>
              <p:nvPr/>
            </p:nvSpPr>
            <p:spPr>
              <a:xfrm>
                <a:off x="1707607" y="5042262"/>
                <a:ext cx="4718050" cy="128016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1474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2ADF-EC52-FAFA-8539-51097B82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555325-D2DD-3C14-F2B3-7D472201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3678776"/>
            <a:ext cx="9141931" cy="3750161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49A0D07F-3D54-E4D3-2EE7-9875BB94FA0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033BA665-DC0C-9E2F-66FB-8389FEB04FF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1BEFF22-E0BD-9B29-DE6B-523CA549B39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E3B8041-DB35-E713-DF35-43FEDE239E82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8ABC05-C809-9836-B95A-417B553F48D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BF8D0172-AD0E-1449-0529-CD2C549D28DB}"/>
              </a:ext>
            </a:extLst>
          </p:cNvPr>
          <p:cNvSpPr/>
          <p:nvPr/>
        </p:nvSpPr>
        <p:spPr>
          <a:xfrm>
            <a:off x="793790" y="742893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받은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getSearchedProductUseCase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검색 결과를 가져온다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805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E167A-2DDB-DAFC-1BA3-F84A5932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EF2EE83C-6FA2-423B-F3FB-0D9B8631795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2289184-8676-AE9C-6E52-B58A9D4A2DE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8388F72-B157-5808-A6EB-B87B2EBB83B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A01FD9A-0617-2F76-F276-DE933CD3EC37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E65DD9-D5E2-C534-D967-81A6BAB08DA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DC27BC9B-35CA-9EFC-68AE-C834AE369721}"/>
              </a:ext>
            </a:extLst>
          </p:cNvPr>
          <p:cNvSpPr/>
          <p:nvPr/>
        </p:nvSpPr>
        <p:spPr>
          <a:xfrm>
            <a:off x="793790" y="411480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ProductDataSource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인터페이스를 활용해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Mock(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모의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Remote(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자유롭게 교체하고 테스트할 수 있게 설계했습니다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4FB730-9623-5303-5BFB-468CAD93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11345858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97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8C5F2-C6B2-9536-E486-CFA595056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A1B9F6B-ABD2-4CFA-8D67-272CA95F5BA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496FEEB-B203-3397-3E78-7A3C85E18A7B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759728F-9B41-FB17-4C09-32670B7916D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87A63C67-3F3D-F12E-E12A-E32E10689DFF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DCBCC5-EA64-CBE5-AE21-22717B7AF7F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ADE49148-B2D2-F2D8-4DB4-D5AEED1149B3}"/>
              </a:ext>
            </a:extLst>
          </p:cNvPr>
          <p:cNvSpPr/>
          <p:nvPr/>
        </p:nvSpPr>
        <p:spPr>
          <a:xfrm>
            <a:off x="793790" y="479937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RemoteProductDataSourceImpl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37350C-E441-5A21-3D72-60C5E2425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26812"/>
            <a:ext cx="6607356" cy="2665300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6A159A-95B0-A917-D9F1-87C9ED906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29323"/>
            <a:ext cx="8249573" cy="2407116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A9A6DB62-4714-94A6-AD1A-34CBBFC55080}"/>
              </a:ext>
            </a:extLst>
          </p:cNvPr>
          <p:cNvSpPr/>
          <p:nvPr/>
        </p:nvSpPr>
        <p:spPr>
          <a:xfrm>
            <a:off x="793790" y="786007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NaverShoppingApi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3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핵심 기능 소개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410F009-9CA1-4D06-D4D9-8955FECAA372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Main Features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F469A2A6-0437-2E58-3623-D95C01645060}"/>
              </a:ext>
            </a:extLst>
          </p:cNvPr>
          <p:cNvSpPr/>
          <p:nvPr/>
        </p:nvSpPr>
        <p:spPr>
          <a:xfrm>
            <a:off x="946190" y="2714506"/>
            <a:ext cx="6407944" cy="2411254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4">
            <a:extLst>
              <a:ext uri="{FF2B5EF4-FFF2-40B4-BE49-F238E27FC236}">
                <a16:creationId xmlns:a16="http://schemas.microsoft.com/office/drawing/2014/main" id="{1FFEE7AA-E384-B144-B600-EE5EA72B6F41}"/>
              </a:ext>
            </a:extLst>
          </p:cNvPr>
          <p:cNvSpPr/>
          <p:nvPr/>
        </p:nvSpPr>
        <p:spPr>
          <a:xfrm>
            <a:off x="987061" y="2744986"/>
            <a:ext cx="6346984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48D3EBC-56F1-8EA8-3305-92E5B948294B}"/>
              </a:ext>
            </a:extLst>
          </p:cNvPr>
          <p:cNvSpPr/>
          <p:nvPr/>
        </p:nvSpPr>
        <p:spPr>
          <a:xfrm>
            <a:off x="3980021" y="29206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1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704492B-B0B0-9825-9AAB-49877BC4C18C}"/>
              </a:ext>
            </a:extLst>
          </p:cNvPr>
          <p:cNvSpPr/>
          <p:nvPr/>
        </p:nvSpPr>
        <p:spPr>
          <a:xfrm>
            <a:off x="1203484" y="3652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통합 상품 검색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46C2494-0870-F884-C378-0D121D23726B}"/>
              </a:ext>
            </a:extLst>
          </p:cNvPr>
          <p:cNvSpPr/>
          <p:nvPr/>
        </p:nvSpPr>
        <p:spPr>
          <a:xfrm>
            <a:off x="1203484" y="414266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네이버 쇼핑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API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연동으로 </a:t>
            </a:r>
            <a:r>
              <a:rPr lang="ko-KR" altLang="en-US" sz="175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앱 이탈 없이</a:t>
            </a:r>
            <a:r>
              <a:rPr lang="ko-KR" altLang="en-US" sz="175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주요 마켓 상품 검색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Shape 8">
            <a:extLst>
              <a:ext uri="{FF2B5EF4-FFF2-40B4-BE49-F238E27FC236}">
                <a16:creationId xmlns:a16="http://schemas.microsoft.com/office/drawing/2014/main" id="{38B01623-5929-8003-0084-97C03C74F82B}"/>
              </a:ext>
            </a:extLst>
          </p:cNvPr>
          <p:cNvSpPr/>
          <p:nvPr/>
        </p:nvSpPr>
        <p:spPr>
          <a:xfrm>
            <a:off x="7550467" y="2714506"/>
            <a:ext cx="6408063" cy="2411254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9">
            <a:extLst>
              <a:ext uri="{FF2B5EF4-FFF2-40B4-BE49-F238E27FC236}">
                <a16:creationId xmlns:a16="http://schemas.microsoft.com/office/drawing/2014/main" id="{830D13E0-4567-7FA4-066F-ED11341CD513}"/>
              </a:ext>
            </a:extLst>
          </p:cNvPr>
          <p:cNvSpPr/>
          <p:nvPr/>
        </p:nvSpPr>
        <p:spPr>
          <a:xfrm>
            <a:off x="7601036" y="2744986"/>
            <a:ext cx="6347103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09549A92-A4B5-2FFB-DD93-0D4A280B1135}"/>
              </a:ext>
            </a:extLst>
          </p:cNvPr>
          <p:cNvSpPr/>
          <p:nvPr/>
        </p:nvSpPr>
        <p:spPr>
          <a:xfrm>
            <a:off x="10614898" y="29206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2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5F4A27C1-62D4-D094-472F-B34DE4BA809D}"/>
              </a:ext>
            </a:extLst>
          </p:cNvPr>
          <p:cNvSpPr/>
          <p:nvPr/>
        </p:nvSpPr>
        <p:spPr>
          <a:xfrm>
            <a:off x="7838242" y="3652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스마트 위시리스트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67934007-5482-9DBD-0329-AF6B5876E90B}"/>
              </a:ext>
            </a:extLst>
          </p:cNvPr>
          <p:cNvSpPr/>
          <p:nvPr/>
        </p:nvSpPr>
        <p:spPr>
          <a:xfrm>
            <a:off x="7838242" y="414266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단순 상품 찜하기를 넘어 구매 희망 목표가 직접 설정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674D7833-7523-E2C0-6E43-0A834D82B0A9}"/>
              </a:ext>
            </a:extLst>
          </p:cNvPr>
          <p:cNvSpPr/>
          <p:nvPr/>
        </p:nvSpPr>
        <p:spPr>
          <a:xfrm>
            <a:off x="946190" y="5352574"/>
            <a:ext cx="3349703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7" name="Shape 14">
            <a:extLst>
              <a:ext uri="{FF2B5EF4-FFF2-40B4-BE49-F238E27FC236}">
                <a16:creationId xmlns:a16="http://schemas.microsoft.com/office/drawing/2014/main" id="{EDF6BF8A-FAFE-A95E-A388-B15E1CBFA5E4}"/>
              </a:ext>
            </a:extLst>
          </p:cNvPr>
          <p:cNvSpPr/>
          <p:nvPr/>
        </p:nvSpPr>
        <p:spPr>
          <a:xfrm>
            <a:off x="987061" y="5383054"/>
            <a:ext cx="3297129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8" name="Text 15">
            <a:extLst>
              <a:ext uri="{FF2B5EF4-FFF2-40B4-BE49-F238E27FC236}">
                <a16:creationId xmlns:a16="http://schemas.microsoft.com/office/drawing/2014/main" id="{341ABD3A-F2EF-D24D-327C-42D6B7BB2920}"/>
              </a:ext>
            </a:extLst>
          </p:cNvPr>
          <p:cNvSpPr/>
          <p:nvPr/>
        </p:nvSpPr>
        <p:spPr>
          <a:xfrm>
            <a:off x="987061" y="5558715"/>
            <a:ext cx="31707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3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988CD487-9100-4C7E-14EC-6B9B330FE8E4}"/>
              </a:ext>
            </a:extLst>
          </p:cNvPr>
          <p:cNvSpPr/>
          <p:nvPr/>
        </p:nvSpPr>
        <p:spPr>
          <a:xfrm>
            <a:off x="1203484" y="6290310"/>
            <a:ext cx="1482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목표가 도달 알림</a:t>
            </a:r>
            <a:endParaRPr lang="en-US" sz="2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19D9F240-4327-3CE9-324D-9F25469BF270}"/>
              </a:ext>
            </a:extLst>
          </p:cNvPr>
          <p:cNvSpPr/>
          <p:nvPr/>
        </p:nvSpPr>
        <p:spPr>
          <a:xfrm>
            <a:off x="1203484" y="6780728"/>
            <a:ext cx="30807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 가격이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가격 도달 시 </a:t>
            </a:r>
            <a:b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FCM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7A57B2-A360-14C8-8922-13B2F6750056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Shape 13">
            <a:extLst>
              <a:ext uri="{FF2B5EF4-FFF2-40B4-BE49-F238E27FC236}">
                <a16:creationId xmlns:a16="http://schemas.microsoft.com/office/drawing/2014/main" id="{E1A143CC-6880-8C0B-6DEF-9699F2956258}"/>
              </a:ext>
            </a:extLst>
          </p:cNvPr>
          <p:cNvSpPr/>
          <p:nvPr/>
        </p:nvSpPr>
        <p:spPr>
          <a:xfrm>
            <a:off x="4500613" y="5352574"/>
            <a:ext cx="4248106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14">
            <a:extLst>
              <a:ext uri="{FF2B5EF4-FFF2-40B4-BE49-F238E27FC236}">
                <a16:creationId xmlns:a16="http://schemas.microsoft.com/office/drawing/2014/main" id="{2819BE90-543B-3A61-8251-EDF79A133D46}"/>
              </a:ext>
            </a:extLst>
          </p:cNvPr>
          <p:cNvSpPr/>
          <p:nvPr/>
        </p:nvSpPr>
        <p:spPr>
          <a:xfrm>
            <a:off x="4541484" y="5383054"/>
            <a:ext cx="4207235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Text 15">
            <a:extLst>
              <a:ext uri="{FF2B5EF4-FFF2-40B4-BE49-F238E27FC236}">
                <a16:creationId xmlns:a16="http://schemas.microsoft.com/office/drawing/2014/main" id="{1757DA1B-9024-2AAE-AEFD-EEDC1A241849}"/>
              </a:ext>
            </a:extLst>
          </p:cNvPr>
          <p:cNvSpPr/>
          <p:nvPr/>
        </p:nvSpPr>
        <p:spPr>
          <a:xfrm>
            <a:off x="4541484" y="5558715"/>
            <a:ext cx="420723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4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0" name="Text 16">
            <a:extLst>
              <a:ext uri="{FF2B5EF4-FFF2-40B4-BE49-F238E27FC236}">
                <a16:creationId xmlns:a16="http://schemas.microsoft.com/office/drawing/2014/main" id="{AFFBF5E9-16C4-2B6B-86C3-C54735C2804D}"/>
              </a:ext>
            </a:extLst>
          </p:cNvPr>
          <p:cNvSpPr/>
          <p:nvPr/>
        </p:nvSpPr>
        <p:spPr>
          <a:xfrm>
            <a:off x="4757907" y="6290310"/>
            <a:ext cx="1482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알림 히스토리 제공</a:t>
            </a:r>
            <a:endParaRPr lang="en-US" sz="2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7A7394A7-3667-F4C7-9BCD-E45C161834BD}"/>
              </a:ext>
            </a:extLst>
          </p:cNvPr>
          <p:cNvSpPr/>
          <p:nvPr/>
        </p:nvSpPr>
        <p:spPr>
          <a:xfrm>
            <a:off x="4757907" y="6780728"/>
            <a:ext cx="30807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알람을 놓칠 경우를 대비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알림의 히스토리를 볼 수 있는 기능 제공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60" name="Shape 13">
            <a:extLst>
              <a:ext uri="{FF2B5EF4-FFF2-40B4-BE49-F238E27FC236}">
                <a16:creationId xmlns:a16="http://schemas.microsoft.com/office/drawing/2014/main" id="{CA5637D9-4494-4A1A-63FA-8406F06AAE66}"/>
              </a:ext>
            </a:extLst>
          </p:cNvPr>
          <p:cNvSpPr/>
          <p:nvPr/>
        </p:nvSpPr>
        <p:spPr>
          <a:xfrm>
            <a:off x="8953438" y="5352574"/>
            <a:ext cx="5005091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1" name="Shape 14">
            <a:extLst>
              <a:ext uri="{FF2B5EF4-FFF2-40B4-BE49-F238E27FC236}">
                <a16:creationId xmlns:a16="http://schemas.microsoft.com/office/drawing/2014/main" id="{27FF6EEC-32C0-F922-F659-A80F6AF9E898}"/>
              </a:ext>
            </a:extLst>
          </p:cNvPr>
          <p:cNvSpPr/>
          <p:nvPr/>
        </p:nvSpPr>
        <p:spPr>
          <a:xfrm>
            <a:off x="8994310" y="5383054"/>
            <a:ext cx="4956937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2" name="Text 15">
            <a:extLst>
              <a:ext uri="{FF2B5EF4-FFF2-40B4-BE49-F238E27FC236}">
                <a16:creationId xmlns:a16="http://schemas.microsoft.com/office/drawing/2014/main" id="{F61E6CE0-3664-4531-E3CB-50B94A72A6CD}"/>
              </a:ext>
            </a:extLst>
          </p:cNvPr>
          <p:cNvSpPr/>
          <p:nvPr/>
        </p:nvSpPr>
        <p:spPr>
          <a:xfrm>
            <a:off x="8994310" y="5558715"/>
            <a:ext cx="495693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5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8" name="Text 16">
            <a:extLst>
              <a:ext uri="{FF2B5EF4-FFF2-40B4-BE49-F238E27FC236}">
                <a16:creationId xmlns:a16="http://schemas.microsoft.com/office/drawing/2014/main" id="{76276526-64E6-5470-EC53-01E808A21836}"/>
              </a:ext>
            </a:extLst>
          </p:cNvPr>
          <p:cNvSpPr/>
          <p:nvPr/>
        </p:nvSpPr>
        <p:spPr>
          <a:xfrm>
            <a:off x="9210733" y="6290310"/>
            <a:ext cx="1746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중복 알림 방지 기능</a:t>
            </a:r>
            <a:endParaRPr lang="en-US" sz="2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3" name="Text 17">
            <a:extLst>
              <a:ext uri="{FF2B5EF4-FFF2-40B4-BE49-F238E27FC236}">
                <a16:creationId xmlns:a16="http://schemas.microsoft.com/office/drawing/2014/main" id="{55DABDA7-BAD1-E23E-A22B-A6072CDD1976}"/>
              </a:ext>
            </a:extLst>
          </p:cNvPr>
          <p:cNvSpPr/>
          <p:nvPr/>
        </p:nvSpPr>
        <p:spPr>
          <a:xfrm>
            <a:off x="9210733" y="6780728"/>
            <a:ext cx="4737406" cy="8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어떤 상품에 대한 목표가 달성 알림 발송 이후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알림을 읽기 전 까지 알림 발송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X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47D11-C04A-DCC3-B78F-5CA443EA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10478CA5-34FB-392C-D9EF-3C1408325970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5762D9E-47CE-7E49-94D9-9FBD948C8AD6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AE12A7B-EC1D-9E97-4478-136A010587B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Data Parsing &amp; DTO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D4826B7-500D-A05B-EA5D-19E625DEF99B}"/>
              </a:ext>
            </a:extLst>
          </p:cNvPr>
          <p:cNvSpPr/>
          <p:nvPr/>
        </p:nvSpPr>
        <p:spPr>
          <a:xfrm>
            <a:off x="793790" y="157332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서버로부터 받은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JSON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원본 데이터를 앱에서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다루기 쉬운 객체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ProductDto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변환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FA8F15-87D1-DE0D-E687-A1EE91CD33E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29E6995B-0C04-97FE-DDB2-AC3F15904583}"/>
              </a:ext>
            </a:extLst>
          </p:cNvPr>
          <p:cNvSpPr/>
          <p:nvPr/>
        </p:nvSpPr>
        <p:spPr>
          <a:xfrm>
            <a:off x="793790" y="758856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RemoteProductDataSourceImpl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2648DF-D52E-97C1-D592-59826D24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74029"/>
            <a:ext cx="11537910" cy="51659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AA06A-68EC-D81E-F1F0-DC93BA5F0157}"/>
              </a:ext>
            </a:extLst>
          </p:cNvPr>
          <p:cNvSpPr/>
          <p:nvPr/>
        </p:nvSpPr>
        <p:spPr>
          <a:xfrm>
            <a:off x="2425699" y="4927600"/>
            <a:ext cx="7734301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1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300-DF19-B293-72D3-B7F6654B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6168489-60A8-866C-28CD-65466AD418D3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729D52D-A83F-E657-DD77-408781578A8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51E5B29-B770-302C-1DA1-FB8F40D3D2B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Clean Mapping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AFEF203A-962E-6B85-278B-9F0DC4ABD30E}"/>
              </a:ext>
            </a:extLst>
          </p:cNvPr>
          <p:cNvSpPr/>
          <p:nvPr/>
        </p:nvSpPr>
        <p:spPr>
          <a:xfrm>
            <a:off x="793790" y="157332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외부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(DTO)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앱 내부 비즈니스 로직에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맞는 순수한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(Domain Model)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재가공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A1060D-70B7-7689-FB71-E2A81784F52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83280C52-FBEB-3A2E-CB54-A706E61D2F9D}"/>
              </a:ext>
            </a:extLst>
          </p:cNvPr>
          <p:cNvSpPr/>
          <p:nvPr/>
        </p:nvSpPr>
        <p:spPr>
          <a:xfrm>
            <a:off x="793790" y="354476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ProductRepository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81A0AB-6FAD-F990-D848-FA25CEE0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67" y="2442651"/>
            <a:ext cx="7453133" cy="1102112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6563E1-EB5D-7754-32C0-CAF694DD2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07225"/>
            <a:ext cx="9163010" cy="3635593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A0DD702C-FCDC-03E1-D5EB-7FAFAE150D37}"/>
              </a:ext>
            </a:extLst>
          </p:cNvPr>
          <p:cNvSpPr/>
          <p:nvPr/>
        </p:nvSpPr>
        <p:spPr>
          <a:xfrm>
            <a:off x="793790" y="758856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ProductRepositoryImpl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4E31E9-2A6A-77A0-AB81-2716103123A3}"/>
              </a:ext>
            </a:extLst>
          </p:cNvPr>
          <p:cNvSpPr/>
          <p:nvPr/>
        </p:nvSpPr>
        <p:spPr>
          <a:xfrm>
            <a:off x="2222499" y="6567376"/>
            <a:ext cx="5524501" cy="3629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98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F781D-B094-7B7D-A846-799B99428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0106EA9-8E88-C58B-F5AA-DE08ACA3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3789780"/>
            <a:ext cx="8871331" cy="3639157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2595E18C-00AC-DCDF-A1A1-31C0CBFF939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AD16552-DEEA-A22C-61F7-E8CA5787B79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656DB28E-BC01-2208-6CA2-3546624DE00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E16C5F2A-5859-35A3-1796-EDBE9641DFF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ADAF96-9D13-46DD-D76F-D8FCB7917A01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A9F3287F-64EC-ABED-3C64-3EA42861BE4F}"/>
              </a:ext>
            </a:extLst>
          </p:cNvPr>
          <p:cNvSpPr/>
          <p:nvPr/>
        </p:nvSpPr>
        <p:spPr>
          <a:xfrm>
            <a:off x="793790" y="742893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받은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getSearchedProductUseCase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검색 결과를 가져온다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32BCA-BBFA-90DF-9B11-BDB9FE15F17D}"/>
              </a:ext>
            </a:extLst>
          </p:cNvPr>
          <p:cNvSpPr/>
          <p:nvPr/>
        </p:nvSpPr>
        <p:spPr>
          <a:xfrm>
            <a:off x="1701801" y="4815674"/>
            <a:ext cx="6261100" cy="3629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572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B47C6-D15D-4D0A-A61F-C3D1E800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B735837-6972-79F4-6D7F-1EAF72DE02BA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D0ADAEC-CDA5-854E-C7AD-D1ECBA2263C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D98EE9E-548E-B017-C2CC-DDCC6D2769D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E0D2805-4B0F-A91D-B7F4-325ABCCB2DF8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852D9-917C-E6D5-A1D1-3129699FEED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06E79C03-E53E-0737-06A7-EE3D3EF99D7D}"/>
              </a:ext>
            </a:extLst>
          </p:cNvPr>
          <p:cNvSpPr/>
          <p:nvPr/>
        </p:nvSpPr>
        <p:spPr>
          <a:xfrm>
            <a:off x="793790" y="701413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GetSearchedProductUseCase.kt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가공한 데이터를 가져오는 역할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9A9E4B-DAE9-B53D-B8FC-A37EA2B5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10546651" cy="437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0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F90B4-03D8-721C-EF37-EF4C9ED1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4F32AF7-82BE-2C89-ADEE-FB684646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3789780"/>
            <a:ext cx="8871331" cy="3639157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B318E16F-2AAB-D828-B8FB-FDE094743F03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AA336F3-B28F-23C1-96B0-99F241F30FE5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69FD10E-6C0B-A2CA-7C94-1668426D8A2C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2B097EB9-FE4D-CF59-B6B8-2CF81C56ED63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D8217D-AD57-C598-F2D0-5CFFFF2D2B2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6288CB8B-CAE8-6FC2-D941-107E1B9E3127}"/>
              </a:ext>
            </a:extLst>
          </p:cNvPr>
          <p:cNvSpPr/>
          <p:nvPr/>
        </p:nvSpPr>
        <p:spPr>
          <a:xfrm>
            <a:off x="793790" y="742893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</a:p>
          <a:p>
            <a:pPr>
              <a:lnSpc>
                <a:spcPts val="2850"/>
              </a:lnSpc>
            </a:pP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가져온 검색결과를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State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저장 후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갱신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7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recomposition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F1A6C9-2BAB-F19C-CB38-AB27F8C458EF}"/>
              </a:ext>
            </a:extLst>
          </p:cNvPr>
          <p:cNvSpPr/>
          <p:nvPr/>
        </p:nvSpPr>
        <p:spPr>
          <a:xfrm>
            <a:off x="2171700" y="5422900"/>
            <a:ext cx="7391399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47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97036-9ECB-9288-FFF8-A42CD4ED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72D3BE7-9DAF-066C-0D74-9AABE358FF96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스마트 위시리스트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B50A10-A00C-E953-B157-0DA9D008BA8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16B29831-637F-5A60-928E-3EF78935167F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2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0CDA5C49-4E14-179F-A9F0-FC17316A06A7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7793D9A8-A1F9-321C-7851-48321AF16B22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BA80EE7-3ADF-7151-3820-B97B9D4FD109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5A5DB03-F4C8-3DA6-6D0C-2148D5879D1D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640A63B-FF2A-60C9-5EC3-A340D294D682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9FA29CA-3F1B-DEEB-BE0D-F1B8D005D4D5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BB4557A-8580-8346-3A96-C9643B043D31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Auto Target Price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AF9A9AE-4F11-FF79-4F06-AB733B14D899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현재 판매가로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‘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 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’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 자동 설정되며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추후 상세 화면에서 수정 가능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DFE9263-519E-1839-BD39-F354D02CF1D8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B18F2849-2B1A-CA00-3769-5F1C0078084F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4A981C0-4952-5861-B741-80B37A5865BC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0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9755D73-F1D4-F322-F21E-4ED9A57A6400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3F8B7DA8-63B3-3644-C4F2-F070C7FEDD55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F5676243-70F6-1F98-F724-1BA79E7142E6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ACE8CF8-36F6-4072-1AE2-B937F027A89C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0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B30C318-CA94-6AF2-7B16-3386265569DD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6DE31595-7590-B7F1-0585-45A50F0E22D2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573F62F6-D7E6-83AC-E3DB-03903B27CC0B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34686F1-8DC2-9BE6-C0B8-50BFC8210F1D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0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Real-time Sync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34611D1C-640B-D19C-A73C-9778B21A6342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sz="16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en-US" altLang="ko-KR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6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리스너를</a:t>
            </a:r>
            <a:r>
              <a:rPr lang="ko-KR" alt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통해 서버의 데이터 변경 사항을 </a:t>
            </a:r>
            <a:br>
              <a:rPr lang="en-US" altLang="ko-KR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동기화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881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905D-8306-76CC-6107-625945CDA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E289A3E-A9C9-B2ED-60F1-9F78801C9C5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2FF4F78-18AD-D0A3-FC2D-C37B126DDE59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33AAE6D-8C19-EE55-6054-E806514F010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0F07E0B9-66AC-98A5-BFC4-787A52C3D3B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B3256-9155-336D-61B5-3170F304C7DB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휴대 전화, 스크린샷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430F80-2898-A951-6FA6-3145DE62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09" y="517608"/>
            <a:ext cx="3401501" cy="7194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CFE626-18EB-9A1F-6F4B-2E44FF102676}"/>
              </a:ext>
            </a:extLst>
          </p:cNvPr>
          <p:cNvSpPr/>
          <p:nvPr/>
        </p:nvSpPr>
        <p:spPr>
          <a:xfrm>
            <a:off x="13169900" y="3025140"/>
            <a:ext cx="30480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4BD396-0AF9-0B39-0411-0F2970B4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85" y="2636131"/>
            <a:ext cx="9599501" cy="28445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FDC9F9-DCEC-E27A-7E1F-FABBF4888E97}"/>
              </a:ext>
            </a:extLst>
          </p:cNvPr>
          <p:cNvSpPr/>
          <p:nvPr/>
        </p:nvSpPr>
        <p:spPr>
          <a:xfrm>
            <a:off x="1674564" y="4136834"/>
            <a:ext cx="8295701" cy="3946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3DE91B8F-3F2A-06F5-722E-FAAE6029D20E}"/>
              </a:ext>
            </a:extLst>
          </p:cNvPr>
          <p:cNvSpPr/>
          <p:nvPr/>
        </p:nvSpPr>
        <p:spPr>
          <a:xfrm>
            <a:off x="793790" y="548067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SearchScreen.kt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찜 버튼을 누를 경우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콜백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052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DBEF6-BA67-01D4-D205-A48B62EF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FE1D7E5E-ED1B-B249-87EB-7C9243A4ACC8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487615F-9E11-D54B-DFA2-A789DC1C074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299A5102-CC09-0000-F2FB-30B87423F32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0F0093C6-E5B7-E686-77E4-1344687E4FE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BB1AC1-00ED-A673-F8EA-0D670E38BC91}"/>
              </a:ext>
            </a:extLst>
          </p:cNvPr>
          <p:cNvSpPr/>
          <p:nvPr/>
        </p:nvSpPr>
        <p:spPr>
          <a:xfrm>
            <a:off x="12889230" y="7793611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46871D-427F-D72D-FB40-3A7C2985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35" y="155883"/>
            <a:ext cx="6929610" cy="76492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BDAC65-BB1D-8F1D-08E9-3AF5B68C2B34}"/>
              </a:ext>
            </a:extLst>
          </p:cNvPr>
          <p:cNvSpPr/>
          <p:nvPr/>
        </p:nvSpPr>
        <p:spPr>
          <a:xfrm>
            <a:off x="7899095" y="2622012"/>
            <a:ext cx="6175448" cy="4560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80C19-8BB1-EC12-F67F-F1BB5AA6D64D}"/>
              </a:ext>
            </a:extLst>
          </p:cNvPr>
          <p:cNvSpPr txBox="1"/>
          <p:nvPr/>
        </p:nvSpPr>
        <p:spPr>
          <a:xfrm>
            <a:off x="9694843" y="668146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위시리스트에 상품 추가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B467A6-BD30-D7BA-1E9F-4EE5A3CA9EEF}"/>
              </a:ext>
            </a:extLst>
          </p:cNvPr>
          <p:cNvSpPr/>
          <p:nvPr/>
        </p:nvSpPr>
        <p:spPr>
          <a:xfrm>
            <a:off x="7899095" y="928222"/>
            <a:ext cx="6175448" cy="1693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A291AB-BB2D-D307-45BE-6BF6EC7FD2FA}"/>
              </a:ext>
            </a:extLst>
          </p:cNvPr>
          <p:cNvSpPr txBox="1"/>
          <p:nvPr/>
        </p:nvSpPr>
        <p:spPr>
          <a:xfrm>
            <a:off x="9694843" y="220282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위시리스트에서 상품 제거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FCECE-88DF-7017-CDE8-6DBFFB45F6F8}"/>
              </a:ext>
            </a:extLst>
          </p:cNvPr>
          <p:cNvSpPr txBox="1"/>
          <p:nvPr/>
        </p:nvSpPr>
        <p:spPr>
          <a:xfrm>
            <a:off x="7211035" y="7750452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일부</a:t>
            </a:r>
            <a:endParaRPr lang="en-US" altLang="ko-KR" sz="18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681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04BEC-1A04-3BD0-4FF8-05DB2F9F7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2EC69C2D-507B-DD48-2FFE-F02CA10BEF8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DD73C90-72A4-F9FD-63AA-2FE95630C67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B5BD131-563B-FF8B-B0B4-43A65ABE762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Auto Target Price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8A12029A-177F-147A-B511-DF07280BE86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현재 판매가로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‘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 가격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’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 자동 설정되며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추후 상세 화면에서 수정 가능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A0E579-51CC-F6FE-9023-8DB57AE79132}"/>
              </a:ext>
            </a:extLst>
          </p:cNvPr>
          <p:cNvSpPr/>
          <p:nvPr/>
        </p:nvSpPr>
        <p:spPr>
          <a:xfrm>
            <a:off x="12889230" y="7793611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51DC07-3194-707F-3872-C4DF63E59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2008"/>
            <a:ext cx="7455649" cy="53978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90D2C-DC47-2BE0-0396-59171CC2B966}"/>
              </a:ext>
            </a:extLst>
          </p:cNvPr>
          <p:cNvSpPr/>
          <p:nvPr/>
        </p:nvSpPr>
        <p:spPr>
          <a:xfrm>
            <a:off x="1222873" y="5078776"/>
            <a:ext cx="7026566" cy="330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694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8274-4725-1285-75C8-D70678CCA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EC8119-453C-3F4E-CAED-959FE4EF366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DE9A64-BE74-84F9-E404-6B0AB4F6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71431"/>
            <a:ext cx="9284224" cy="3709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1F65-A07B-F95A-9635-B94CFB3F9529}"/>
              </a:ext>
            </a:extLst>
          </p:cNvPr>
          <p:cNvSpPr txBox="1"/>
          <p:nvPr/>
        </p:nvSpPr>
        <p:spPr>
          <a:xfrm>
            <a:off x="737638" y="7081037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AddWishUseCase.kt</a:t>
            </a:r>
            <a:endParaRPr lang="en-US" altLang="ko-KR" sz="18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C9712D-0476-FD35-42A1-BFFD145A35ED}"/>
              </a:ext>
            </a:extLst>
          </p:cNvPr>
          <p:cNvSpPr/>
          <p:nvPr/>
        </p:nvSpPr>
        <p:spPr>
          <a:xfrm>
            <a:off x="1222873" y="3712684"/>
            <a:ext cx="4748270" cy="402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B0673C-7DD8-7515-97CA-AB953572B7BD}"/>
              </a:ext>
            </a:extLst>
          </p:cNvPr>
          <p:cNvSpPr/>
          <p:nvPr/>
        </p:nvSpPr>
        <p:spPr>
          <a:xfrm>
            <a:off x="2104221" y="4895728"/>
            <a:ext cx="4109292" cy="402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2EC69C2D-507B-DD48-2FFE-F02CA10BEF8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DDD73C90-72A4-F9FD-63AA-2FE95630C67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5B5BD131-563B-FF8B-B0B4-43A65ABE762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8A12029A-177F-147A-B511-DF07280BE86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51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F26DF-D3CB-03DA-9B42-D0D41CCD8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871AAEB1-FD6C-183C-82A0-DE7E8812FDCA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클래스 다이어그램 설계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F7AFA3BC-FA96-7C43-53B7-3EFBA6BD547A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778968-F011-5153-D7A6-6FA9E0142150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uml">
            <a:extLst>
              <a:ext uri="{FF2B5EF4-FFF2-40B4-BE49-F238E27FC236}">
                <a16:creationId xmlns:a16="http://schemas.microsoft.com/office/drawing/2014/main" id="{17CC44F3-70D1-7242-BA9E-1E8475A1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45" y="2393775"/>
            <a:ext cx="10884910" cy="52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7">
            <a:extLst>
              <a:ext uri="{FF2B5EF4-FFF2-40B4-BE49-F238E27FC236}">
                <a16:creationId xmlns:a16="http://schemas.microsoft.com/office/drawing/2014/main" id="{062A315F-7670-DDAD-3044-80DB04E575AC}"/>
              </a:ext>
            </a:extLst>
          </p:cNvPr>
          <p:cNvSpPr/>
          <p:nvPr/>
        </p:nvSpPr>
        <p:spPr>
          <a:xfrm>
            <a:off x="1872745" y="7678184"/>
            <a:ext cx="108849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본격적으로 개발하기에 앞서 개발 요구사항을 클래스 다이어그램을 설계해보면서 기능을 도출하였습니다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909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DFC9-3404-1C60-3DA1-2B373D92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659A2C-02A8-F6CD-911E-715A66C61C2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014F1-76C5-B8EE-40AC-5D6D33243CE4}"/>
              </a:ext>
            </a:extLst>
          </p:cNvPr>
          <p:cNvSpPr txBox="1"/>
          <p:nvPr/>
        </p:nvSpPr>
        <p:spPr>
          <a:xfrm>
            <a:off x="737638" y="4707240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WishRepository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altLang="ko-KR" sz="18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B3182A-71ED-4977-B573-D1CDB388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38" y="2636131"/>
            <a:ext cx="8505021" cy="2007817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1EA98390-786A-A423-81B0-4505BDCFE27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33E5668A-6E23-2289-5179-2186008991EF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9DF026C1-BA3D-394F-1F4D-0ADB8073D990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F6EE3653-A68A-6314-6387-C6BEC93FADE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102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CC84-70B0-1458-E022-BA522608E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8EDEF20-B7C2-B8A4-8DDD-70F2F03EDC3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A72EA-89CF-1ED6-3065-BD57349C6C8C}"/>
              </a:ext>
            </a:extLst>
          </p:cNvPr>
          <p:cNvSpPr txBox="1"/>
          <p:nvPr/>
        </p:nvSpPr>
        <p:spPr>
          <a:xfrm>
            <a:off x="6301649" y="7795260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WishRepositoryImpl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 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addToWish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메서드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pic>
        <p:nvPicPr>
          <p:cNvPr id="11" name="그림 10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FC1129-8019-B7EA-B4EF-6D57A07F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8" y="0"/>
            <a:ext cx="8152482" cy="78478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55F702-4E2D-7B19-D74E-6B3337DFD52E}"/>
              </a:ext>
            </a:extLst>
          </p:cNvPr>
          <p:cNvSpPr/>
          <p:nvPr/>
        </p:nvSpPr>
        <p:spPr>
          <a:xfrm>
            <a:off x="6687239" y="619211"/>
            <a:ext cx="4340645" cy="46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650AF3D-510B-4975-80D2-B2006CD6A5F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5CD718CB-A57B-FD32-0D40-0165EBBA5EB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113E4862-FD88-6BE0-D793-990BEE510BA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BB6419F4-EF53-EBFA-56A5-34688ADEF68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988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EBAF-CE6E-B1AB-26CF-513270A8A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33ADDB-378A-907C-E9E3-7B5C1299F9F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C52533-D1DC-6139-E168-70C78EB0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572" y="300318"/>
            <a:ext cx="6391879" cy="6530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2765E-8CA9-2FB5-37B4-90D042315E7D}"/>
              </a:ext>
            </a:extLst>
          </p:cNvPr>
          <p:cNvSpPr txBox="1"/>
          <p:nvPr/>
        </p:nvSpPr>
        <p:spPr>
          <a:xfrm>
            <a:off x="7855028" y="6943527"/>
            <a:ext cx="6863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wishData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위시리스트에 넣은 유저 목록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만들기 위한 작업</a:t>
            </a:r>
            <a:endParaRPr lang="en-US" altLang="ko-KR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94FA6026-93D5-2409-5898-885611D96FC3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5586F8C0-13D4-C3A4-7D3C-89DB3EB3B16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48E4779A-950F-77A3-EA65-6B7C29CD759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FA75C898-3431-724C-BD60-82C6AB5E6E0D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069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8676-DD1E-8D83-832F-6A3132E0E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FEC19E7-9D61-1E81-FF04-8309F202EFF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6A196-05C3-F88D-79EF-0C39D78FBD15}"/>
              </a:ext>
            </a:extLst>
          </p:cNvPr>
          <p:cNvSpPr txBox="1"/>
          <p:nvPr/>
        </p:nvSpPr>
        <p:spPr>
          <a:xfrm>
            <a:off x="6301649" y="7795260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WishRepositoryImpl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 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addToWish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메서드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pic>
        <p:nvPicPr>
          <p:cNvPr id="11" name="그림 10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430D44-3C84-B119-F9D9-58F32A22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8" y="0"/>
            <a:ext cx="8152482" cy="78478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2C3B89-82E5-6962-6711-0111C09FAE96}"/>
              </a:ext>
            </a:extLst>
          </p:cNvPr>
          <p:cNvSpPr/>
          <p:nvPr/>
        </p:nvSpPr>
        <p:spPr>
          <a:xfrm>
            <a:off x="6687239" y="5233011"/>
            <a:ext cx="7943161" cy="2434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DAB6146-A509-8E5E-27D7-5E121BC5386B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88C51957-DADE-8564-B73B-06B47D34248C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6FC1A7AD-F2BA-F6EE-F44D-F56E45A32490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DBB9918A-CC73-4761-7E77-AFBB4CACC111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935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78CAF-A580-7314-9056-1A4065E80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DF5251-00F1-7696-D8D0-5CB2F282374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26285-07E2-8935-88D2-B09041ED6EBF}"/>
              </a:ext>
            </a:extLst>
          </p:cNvPr>
          <p:cNvSpPr txBox="1"/>
          <p:nvPr/>
        </p:nvSpPr>
        <p:spPr>
          <a:xfrm>
            <a:off x="-1" y="6354861"/>
            <a:ext cx="1487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아까 만든 사용자별 위시리스트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wishData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상품별 위시리스트에 넣은 유저 목록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저장</a:t>
            </a:r>
            <a:endParaRPr lang="en-US" altLang="ko-KR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26F76599-9628-C924-342A-F20CBDA1FAF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6BD9DD37-C5E7-580F-AA54-5CE019CF25F6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0C6A3311-4667-F079-4C88-7B12B7F724E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04E7BC35-93FB-AE1C-A98B-0E0F0BF9446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F566E6-C2DE-2C90-EFBD-87D0B89F2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02" y="2994752"/>
            <a:ext cx="11238795" cy="32955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8070FF-8025-0AB1-61A0-124E464D4F24}"/>
              </a:ext>
            </a:extLst>
          </p:cNvPr>
          <p:cNvSpPr/>
          <p:nvPr/>
        </p:nvSpPr>
        <p:spPr>
          <a:xfrm>
            <a:off x="4505900" y="3866921"/>
            <a:ext cx="947450" cy="330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38A3FA-8FAD-03D8-D87A-38762422A6B0}"/>
              </a:ext>
            </a:extLst>
          </p:cNvPr>
          <p:cNvSpPr/>
          <p:nvPr/>
        </p:nvSpPr>
        <p:spPr>
          <a:xfrm>
            <a:off x="4406748" y="4713384"/>
            <a:ext cx="1243070" cy="330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80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A0F92-31F2-5254-D2FA-30C04521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6AD544-8689-E7E3-8A66-14344BB9DB7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E40A1E0F-BE93-D906-8510-730EE065EA9B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7A663BED-6E0E-E1E6-EF07-4361CFEAB5E7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B45D98B8-5B05-238D-17E7-4E1A5178E85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5BD1CD2B-3A8E-9CFE-3D2C-DB320CD10D3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D2D3B1-DEE4-9840-C6A8-81644C9C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14" y="2761466"/>
            <a:ext cx="10300771" cy="46312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3D7978-52AF-F977-58FB-E7013C714964}"/>
              </a:ext>
            </a:extLst>
          </p:cNvPr>
          <p:cNvSpPr/>
          <p:nvPr/>
        </p:nvSpPr>
        <p:spPr>
          <a:xfrm>
            <a:off x="2164815" y="4114801"/>
            <a:ext cx="2693624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C48B4C-0433-ED07-631B-6A987C430DA9}"/>
              </a:ext>
            </a:extLst>
          </p:cNvPr>
          <p:cNvSpPr/>
          <p:nvPr/>
        </p:nvSpPr>
        <p:spPr>
          <a:xfrm>
            <a:off x="4990149" y="4114801"/>
            <a:ext cx="2693624" cy="1217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0E92E9-B3C5-36E6-8967-4FC7A58E047A}"/>
              </a:ext>
            </a:extLst>
          </p:cNvPr>
          <p:cNvSpPr/>
          <p:nvPr/>
        </p:nvSpPr>
        <p:spPr>
          <a:xfrm>
            <a:off x="7815483" y="4114801"/>
            <a:ext cx="1229365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22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82951-3249-EF48-8D4B-A9FD41BF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53E0BCB-D6D4-AF7F-7199-11FBDCC4FAC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981524-8D1B-C4BD-E084-9DB81864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60310" y="2761466"/>
            <a:ext cx="10109779" cy="46312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F2DB33-CD2F-9E8D-3063-704038857014}"/>
              </a:ext>
            </a:extLst>
          </p:cNvPr>
          <p:cNvSpPr/>
          <p:nvPr/>
        </p:nvSpPr>
        <p:spPr>
          <a:xfrm>
            <a:off x="2260309" y="4368191"/>
            <a:ext cx="2598129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8792A-1E8F-4532-3581-DA4668751D74}"/>
              </a:ext>
            </a:extLst>
          </p:cNvPr>
          <p:cNvSpPr/>
          <p:nvPr/>
        </p:nvSpPr>
        <p:spPr>
          <a:xfrm>
            <a:off x="4913030" y="4748272"/>
            <a:ext cx="2693624" cy="264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ABB1FA-F646-7DCD-7E04-1E4FAA04EB37}"/>
              </a:ext>
            </a:extLst>
          </p:cNvPr>
          <p:cNvSpPr/>
          <p:nvPr/>
        </p:nvSpPr>
        <p:spPr>
          <a:xfrm>
            <a:off x="7815484" y="4114801"/>
            <a:ext cx="1031062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2254A04-89EE-B96A-7569-B7E0F0AB4CF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2043E04D-BD22-143D-A594-D947A0027B0F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D6B5500-96B7-17C7-E35E-E1E7ACC8C3B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03B50D76-B1A6-D2ED-E79A-DD7D99EC10C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079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EDA93-C3D9-BD3F-9BE6-F9BF328B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F0CDD9F-47A8-1C78-EB75-D6558562DDE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7986B4-9365-99A3-6083-8ED32BAA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60310" y="2761466"/>
            <a:ext cx="10109779" cy="46312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43688E-6AE3-80CC-FC2B-894461E2EE28}"/>
              </a:ext>
            </a:extLst>
          </p:cNvPr>
          <p:cNvSpPr/>
          <p:nvPr/>
        </p:nvSpPr>
        <p:spPr>
          <a:xfrm>
            <a:off x="2260309" y="4368191"/>
            <a:ext cx="2598129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E2E877-EECA-0C0B-3F67-0C69C4FBAD19}"/>
              </a:ext>
            </a:extLst>
          </p:cNvPr>
          <p:cNvSpPr/>
          <p:nvPr/>
        </p:nvSpPr>
        <p:spPr>
          <a:xfrm>
            <a:off x="4913030" y="4748272"/>
            <a:ext cx="2693624" cy="264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351AB3-CE61-8EC3-1F8F-B4F65EC280C2}"/>
              </a:ext>
            </a:extLst>
          </p:cNvPr>
          <p:cNvSpPr/>
          <p:nvPr/>
        </p:nvSpPr>
        <p:spPr>
          <a:xfrm>
            <a:off x="7815484" y="4114801"/>
            <a:ext cx="1031062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8A5DBF-A533-0086-1C5C-FFE18658CECE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0D3E52D2-E0B6-8AFE-2F3F-CBFF9352FB8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843355E-92B7-C578-6B0A-FADE7F722CC3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91FDEE81-2E71-54FF-BA42-DCC7BC72976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159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C928-29A5-B5B6-D0FE-1A4AE224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61EE9C20-A14B-B169-4003-EF0B2A3DB77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3DB0EE9-D28B-681E-D9C2-AB511F185EDD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0D170508-402E-9A96-9603-81065F3AA7E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Real-time Sync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0B2D298-38DB-27B2-0744-F6928437F79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리스너를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통해 서버의 데이터 변경 사항을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동기화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1132BF-12E6-FF87-9721-DB6C296171A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16A424-6EAC-FFED-F707-CE3A6E58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740" y="121920"/>
            <a:ext cx="6852170" cy="78205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3BF5BB-E46E-FAC4-6784-44C14133F5C4}"/>
              </a:ext>
            </a:extLst>
          </p:cNvPr>
          <p:cNvSpPr/>
          <p:nvPr/>
        </p:nvSpPr>
        <p:spPr>
          <a:xfrm>
            <a:off x="8405869" y="2916899"/>
            <a:ext cx="6114041" cy="4475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5A53E9A9-5250-5D9A-505F-58101F8A1562}"/>
              </a:ext>
            </a:extLst>
          </p:cNvPr>
          <p:cNvSpPr/>
          <p:nvPr/>
        </p:nvSpPr>
        <p:spPr>
          <a:xfrm>
            <a:off x="3262060" y="497315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서버의 상품 가격 업데이트 등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DB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데이터 변동 사항을 실시간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리스너가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감지하고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`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callbackFlow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`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비동기 데이터 스트림으로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즉시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06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1D4B-5A5B-7CA9-B3BB-68A526337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D7FD4451-4C8F-C839-C912-23471343C941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목표가 도달 알림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5BB901-66FD-E42C-DF98-9F893970745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B52FA488-BBE7-2F87-45F8-10053C10CC8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3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DFAD7714-0FD1-8F34-2DB5-8BC02800E944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C3A4CE96-2862-E9E2-9930-15BAE72801AE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BC1EF736-EFC8-8D5F-A7C7-0B57F0B65C16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Cloud Scheduler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200F349-D149-D73E-ACA5-A5B256BD5AF6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주기로 가격 조회 트리거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773B358-2AD7-D4E6-B7AE-F95AA9396FE1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A2A00302-1756-6161-16DE-6372B8CA3357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86A37A9-725D-397F-345C-880AC14A3F26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F5E2345-55A5-66AB-35EF-3052F375E57F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최신 상품 가격 정보 수집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1D8D369-EB51-118A-336A-78FA4AF7F097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98B20CF2-E66B-8781-232B-4D4EB7BE280D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86A9513-B38F-CC06-E960-9626FC12DF65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Firestore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DE54428B-138E-2E39-191B-0C4A6B86AE51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 변동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저장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04236E7A-1476-AE6E-D616-41CE9BCC33B7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C5BA3A4E-F7CE-B677-A02C-4F7F5107F1AB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5CB699BB-7C31-0168-8BA7-4707B2E9804D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58E9116-AA37-A651-4CB3-17E3E2C5F3A8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 도달 시 사용자에게 알림 발송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1CF5DE0-D46A-34F7-22BD-54C542CF59B3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8BA5E11E-5B75-37FD-1F85-62C855777F74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9ADCA0FD-4A0E-497A-F5C2-CDA2A0710DF9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 Client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2DADC4F-E779-1C60-5E8E-3866DA127EB3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수신 및 사용자 액션 처리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52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6A4B-6804-B9DD-D4BE-80AB8CD04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190780EB-04E2-5680-1C40-BB58413EAEA3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(Wiki)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C2F02B9A-407E-5FE9-0CE2-48CAFA3D5975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481CA2-C549-29AF-5939-CA36C474CEFE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9827FBCB-AE99-15F8-2052-C17D3BBF5865}"/>
              </a:ext>
            </a:extLst>
          </p:cNvPr>
          <p:cNvSpPr/>
          <p:nvPr/>
        </p:nvSpPr>
        <p:spPr>
          <a:xfrm>
            <a:off x="754264" y="7678184"/>
            <a:ext cx="140631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개발에 진행하기에 앞서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Wiki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개발 규칙을 정의하여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팀원 간 커뮤니케이션 비용을 최소화하고 개발에만 집중할 수 있는 환경을 구축했습니다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07F48F-E3C8-E98E-3084-82F63CEC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250978"/>
            <a:ext cx="11253354" cy="54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23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4944-E8B1-C087-9AC8-D0B0E7B1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9D8A510D-670C-F9E0-DFF0-2B79CB7D1589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30CAD07-380D-232E-673F-3FAA9FFA5F7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0F573DF7-7341-04FF-F87D-1D2D8EB282E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Cloud Scheduler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96CEBEA3-ABE0-5616-8D08-52762156D04F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조회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트리거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1F0E92-7925-9A00-8EAE-1113FE83F84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92FB90-4655-F372-7F02-1E224C9F3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7136978" cy="2970975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3AE57CC8-5EAB-963A-10C5-3A4499D47FE1}"/>
              </a:ext>
            </a:extLst>
          </p:cNvPr>
          <p:cNvSpPr/>
          <p:nvPr/>
        </p:nvSpPr>
        <p:spPr>
          <a:xfrm>
            <a:off x="793790" y="560710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index.ts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D74D3E-B3CA-CFB7-3EE5-68FDE57EFBA2}"/>
              </a:ext>
            </a:extLst>
          </p:cNvPr>
          <p:cNvSpPr/>
          <p:nvPr/>
        </p:nvSpPr>
        <p:spPr>
          <a:xfrm>
            <a:off x="1255923" y="3393195"/>
            <a:ext cx="3977089" cy="396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85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252C2-83D5-1ADE-796E-517BBA304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7B5660-9E7A-3B5C-88D4-606888DFE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77004"/>
            <a:ext cx="12085504" cy="5310395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3914A959-FD68-C059-BF95-17D25D9AF0DE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1977109-4E86-918D-DE9C-8513FC0F191A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FF4CCE80-591D-D325-ACD2-FEDD126B1453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07BE8DCB-9235-1E01-FB84-5B2636EF33B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최신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정보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수집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0A89C9-6F18-6FC7-8C63-A6C5183F6D9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8CC9A98-2B87-4B9A-8ABD-0B63A2DE1497}"/>
              </a:ext>
            </a:extLst>
          </p:cNvPr>
          <p:cNvSpPr/>
          <p:nvPr/>
        </p:nvSpPr>
        <p:spPr>
          <a:xfrm>
            <a:off x="793790" y="781930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index.ts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A4EA1B-6301-AA50-81A3-1A1339D4004D}"/>
              </a:ext>
            </a:extLst>
          </p:cNvPr>
          <p:cNvSpPr/>
          <p:nvPr/>
        </p:nvSpPr>
        <p:spPr>
          <a:xfrm>
            <a:off x="3955055" y="6246564"/>
            <a:ext cx="3668617" cy="396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10FBCC-7437-9980-E536-1A6B09FD4EA0}"/>
              </a:ext>
            </a:extLst>
          </p:cNvPr>
          <p:cNvSpPr/>
          <p:nvPr/>
        </p:nvSpPr>
        <p:spPr>
          <a:xfrm>
            <a:off x="907197" y="3718193"/>
            <a:ext cx="6848678" cy="396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BB4BC9-D24B-305F-CC70-3DD473B99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340" y="3880371"/>
            <a:ext cx="7199523" cy="32369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7D442-8E1B-BE64-BEE9-180909BCF433}"/>
              </a:ext>
            </a:extLst>
          </p:cNvPr>
          <p:cNvSpPr/>
          <p:nvPr/>
        </p:nvSpPr>
        <p:spPr>
          <a:xfrm>
            <a:off x="9050358" y="4806761"/>
            <a:ext cx="1882656" cy="249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C8BB228-3DCE-102A-879F-C16D1C5492F5}"/>
              </a:ext>
            </a:extLst>
          </p:cNvPr>
          <p:cNvSpPr/>
          <p:nvPr/>
        </p:nvSpPr>
        <p:spPr>
          <a:xfrm rot="1603423">
            <a:off x="7841255" y="4253466"/>
            <a:ext cx="1112704" cy="2951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3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16B1-B869-C0AC-FD39-A9A8CED3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53C9C4B-4ED9-0C77-1F37-FEBD5B55DC3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A29571E7-E982-B60A-7072-4AFACB24EE00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3868E424-C3DC-4680-B6EC-8BB73CD9E37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B8C19FA-915C-2E9B-A1DC-9449A166BA2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최신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정보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수집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0B451C-B4FF-CA07-997A-D3F1D812083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61DCD5-BDB3-5C7C-9DC0-A45D2AE0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558" y="209905"/>
            <a:ext cx="5177352" cy="78977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E502F2-799B-C802-88BB-0AD72F58AC04}"/>
              </a:ext>
            </a:extLst>
          </p:cNvPr>
          <p:cNvSpPr/>
          <p:nvPr/>
        </p:nvSpPr>
        <p:spPr>
          <a:xfrm>
            <a:off x="9441455" y="1399142"/>
            <a:ext cx="4671152" cy="1112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8ED2544D-47C0-5B4F-A503-478D355850E1}"/>
              </a:ext>
            </a:extLst>
          </p:cNvPr>
          <p:cNvSpPr/>
          <p:nvPr/>
        </p:nvSpPr>
        <p:spPr>
          <a:xfrm>
            <a:off x="4929854" y="1583019"/>
            <a:ext cx="43632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저장된 상품의 이름으로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API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요청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URL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생성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65D75C-745B-2DF6-5315-1BFA32075E50}"/>
              </a:ext>
            </a:extLst>
          </p:cNvPr>
          <p:cNvSpPr/>
          <p:nvPr/>
        </p:nvSpPr>
        <p:spPr>
          <a:xfrm>
            <a:off x="9441455" y="2621430"/>
            <a:ext cx="4671152" cy="1620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9B80C545-255A-64A9-A861-03A71C8E66C8}"/>
              </a:ext>
            </a:extLst>
          </p:cNvPr>
          <p:cNvSpPr/>
          <p:nvPr/>
        </p:nvSpPr>
        <p:spPr>
          <a:xfrm>
            <a:off x="5096751" y="325001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생성한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URL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을 이용하여 네이버 서버에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D95921-75AE-DDE2-D299-88D49457D247}"/>
              </a:ext>
            </a:extLst>
          </p:cNvPr>
          <p:cNvSpPr/>
          <p:nvPr/>
        </p:nvSpPr>
        <p:spPr>
          <a:xfrm>
            <a:off x="9441455" y="6984693"/>
            <a:ext cx="4671152" cy="777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A7B6C8-ECFC-15F1-9716-6FDE8DDA16FA}"/>
              </a:ext>
            </a:extLst>
          </p:cNvPr>
          <p:cNvSpPr/>
          <p:nvPr/>
        </p:nvSpPr>
        <p:spPr>
          <a:xfrm>
            <a:off x="5096751" y="725534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데이터가 있는 경우 최저가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lprice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return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6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BF553-C1DC-821B-176F-A3F2F12E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D563610-6DE7-EE23-EE9A-76CFA957C93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5E0FB4C-DC41-A948-FDA3-2D3B645D219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A095F1B-7E89-02BC-A3CE-8F4A9B7D975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Firestore</a:t>
            </a: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26456423-1191-D6BB-C7CC-8B3BF3602C22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변동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저장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10B403-1FF1-15DB-04EB-3DE83034CE5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CE105F-B0A6-B174-3626-0FE427EF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701" y="1148563"/>
            <a:ext cx="9195105" cy="63642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54D6B9-53BC-010E-08AB-6279EE3C4F3A}"/>
              </a:ext>
            </a:extLst>
          </p:cNvPr>
          <p:cNvSpPr/>
          <p:nvPr/>
        </p:nvSpPr>
        <p:spPr>
          <a:xfrm>
            <a:off x="5233013" y="5552501"/>
            <a:ext cx="7116896" cy="1872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C9C247F-D5AB-22AA-3F5E-942CF72F65A8}"/>
              </a:ext>
            </a:extLst>
          </p:cNvPr>
          <p:cNvSpPr/>
          <p:nvPr/>
        </p:nvSpPr>
        <p:spPr>
          <a:xfrm>
            <a:off x="793790" y="671813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가격이 이전과 다르면 상품정보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update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2555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08643-7445-8EBD-97B0-37F6165E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20A97BEF-6ED5-EE47-3AB6-328C4DC618CB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3FB22A6F-0E18-5F9B-01F7-CBCBC474DEA6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1F30E8B-2C21-A181-94E2-F8FF93BC47D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DF698829-9EB4-E2BC-F310-9ACD32BAA96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시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A15AB0-9C0D-5361-131B-DCEF6D01514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142265C-8F63-FEB1-0385-DDC9E00498D4}"/>
              </a:ext>
            </a:extLst>
          </p:cNvPr>
          <p:cNvSpPr/>
          <p:nvPr/>
        </p:nvSpPr>
        <p:spPr>
          <a:xfrm>
            <a:off x="793790" y="491071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가격을 업데이트한 상품에 대한 정보를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notifyUsersIfNeeded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전달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F0E276-A2D7-E21D-D484-8729A888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013" y="1502893"/>
            <a:ext cx="9202964" cy="57895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59FE1D-3A96-710D-D7B1-32DD42BAEECF}"/>
              </a:ext>
            </a:extLst>
          </p:cNvPr>
          <p:cNvSpPr/>
          <p:nvPr/>
        </p:nvSpPr>
        <p:spPr>
          <a:xfrm>
            <a:off x="5563519" y="3822852"/>
            <a:ext cx="7116896" cy="2225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70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F427E-7AA7-45F5-892D-069E1D6C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997C3-FA15-B7AC-ED9F-73F8F2445FC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5FA097-F595-D741-316D-0D425262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74" y="179207"/>
            <a:ext cx="7588872" cy="7871186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02067E76-9105-01A6-DA58-AD4BE16B3AA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FF0DCE86-2C87-80CC-42B1-C6DF5E2E8D8C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D63FE13-330D-5803-F013-40AE22733A1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FCC8B2AD-35B6-27E8-0734-917E2085F88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시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3128124-004A-D2F4-5691-5005EC9D0DCB}"/>
              </a:ext>
            </a:extLst>
          </p:cNvPr>
          <p:cNvSpPr/>
          <p:nvPr/>
        </p:nvSpPr>
        <p:spPr>
          <a:xfrm>
            <a:off x="630854" y="5718407"/>
            <a:ext cx="5669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상품에 대한 유저의 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알림 발송여부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fcm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토큰 등을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fetch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3F4DEB-79D7-3944-4655-2774CEB0B570}"/>
              </a:ext>
            </a:extLst>
          </p:cNvPr>
          <p:cNvSpPr/>
          <p:nvPr/>
        </p:nvSpPr>
        <p:spPr>
          <a:xfrm>
            <a:off x="6632153" y="5519451"/>
            <a:ext cx="7204457" cy="1123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DD645C-A8CD-D85B-8754-FA8FB05917F3}"/>
              </a:ext>
            </a:extLst>
          </p:cNvPr>
          <p:cNvSpPr/>
          <p:nvPr/>
        </p:nvSpPr>
        <p:spPr>
          <a:xfrm>
            <a:off x="6632153" y="7105880"/>
            <a:ext cx="7204457" cy="857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F1354525-C08B-8FA0-5CE8-1EB4AC52EAF8}"/>
              </a:ext>
            </a:extLst>
          </p:cNvPr>
          <p:cNvSpPr/>
          <p:nvPr/>
        </p:nvSpPr>
        <p:spPr>
          <a:xfrm>
            <a:off x="630854" y="7348170"/>
            <a:ext cx="5669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상품의 가격으로 업데이트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645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F74FE-ADED-A8B2-CC5C-092BE24E6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2E7B2F1F-D7FE-C80C-BD76-E25B699055D9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8743323B-1949-5F79-C9A0-B24286F8908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7CE7AC87-2419-BA55-5C87-3C5030B4BC83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A4119A7C-0156-8914-0AE8-82400BE27090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시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30A0A9-4125-25ED-32E7-BA388AA7ADE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5FB748-1883-F969-41C2-C54D2EA2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59735" y="132937"/>
            <a:ext cx="6772840" cy="81077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570DCD-D7EC-B001-AC79-20B3599478A6}"/>
              </a:ext>
            </a:extLst>
          </p:cNvPr>
          <p:cNvSpPr/>
          <p:nvPr/>
        </p:nvSpPr>
        <p:spPr>
          <a:xfrm>
            <a:off x="7643267" y="383021"/>
            <a:ext cx="2459199" cy="882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47493C51-BB6E-C98B-6325-3E7D4BE7D0C4}"/>
              </a:ext>
            </a:extLst>
          </p:cNvPr>
          <p:cNvSpPr/>
          <p:nvPr/>
        </p:nvSpPr>
        <p:spPr>
          <a:xfrm>
            <a:off x="10412008" y="61001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fcm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알림을 </a:t>
            </a:r>
            <a:r>
              <a:rPr lang="ko-KR" altLang="en-US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발송해야하는지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판단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89EE86-2461-AA86-EBEC-92B34514EDE1}"/>
              </a:ext>
            </a:extLst>
          </p:cNvPr>
          <p:cNvSpPr/>
          <p:nvPr/>
        </p:nvSpPr>
        <p:spPr>
          <a:xfrm>
            <a:off x="7659735" y="1449996"/>
            <a:ext cx="6695244" cy="5644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4F4CBBA8-48E1-3639-BC6D-BF61FB75FBA8}"/>
              </a:ext>
            </a:extLst>
          </p:cNvPr>
          <p:cNvSpPr/>
          <p:nvPr/>
        </p:nvSpPr>
        <p:spPr>
          <a:xfrm>
            <a:off x="3118842" y="475091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fcm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메시지를 만들고 알림 전송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063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9911E-871C-257E-9114-66CE7DB7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165E29B-6966-082C-DFAB-536E3F06B6BE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C6E500F-7860-3CC8-B5BE-D90F82306140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44B34CC-29D2-F0A8-4B9D-B67BA9970B87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 Client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E0DBE2E3-BF3B-BE6B-27F7-CD942BD6D24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및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액션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처리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BAD5F9-E7A6-B3DD-AD49-F38D8A422CA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D29E10-BF4A-4766-5A5F-88B4E7C9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945" y="132937"/>
            <a:ext cx="7124421" cy="81077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97EFBF-FC22-BC9B-A83F-3878309AEECC}"/>
              </a:ext>
            </a:extLst>
          </p:cNvPr>
          <p:cNvSpPr/>
          <p:nvPr/>
        </p:nvSpPr>
        <p:spPr>
          <a:xfrm>
            <a:off x="8240616" y="4968607"/>
            <a:ext cx="1916936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868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D2473-489D-1B92-C10E-436F36C35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1F2B24-DC91-A3AE-25C0-57D94534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96" y="2833811"/>
            <a:ext cx="9459554" cy="3471396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1E79341E-A048-DF09-496E-8CFBCC90971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DD7F722-6C2F-8431-1778-D47495A44D6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269E3F3-7C9B-B25A-C183-5AE86DAA489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 Client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38F765E-4FBA-106C-C50E-E66686EC185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및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액션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처리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F0F67F-48E5-3EBC-2585-E4EA8E57991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C1CA64-D4D9-554C-F1A5-AC8EF6D16112}"/>
              </a:ext>
            </a:extLst>
          </p:cNvPr>
          <p:cNvSpPr/>
          <p:nvPr/>
        </p:nvSpPr>
        <p:spPr>
          <a:xfrm>
            <a:off x="1020604" y="5001658"/>
            <a:ext cx="8916610" cy="683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21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6E646-2C34-C947-2703-1EA312512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891D02FB-9AF5-6379-45B3-31B7F2C12200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알림 히스토리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&amp;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중복 방지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E62418-4768-3E92-484D-9A07CCB2F73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C2036A5-9B1A-BB86-7168-70E9BF924085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4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69FDF2D-4610-D275-7188-07D73E05E16B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88D8F40-2BFF-8FAB-B8AA-2908B040481B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CCA1475-5042-46E9-E13A-2D2B35326411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Target Price Reached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98B6158-2A9D-AE81-E828-4827196BAE7C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주기로 가격 조회 트리거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1C39C87-C603-85B0-A035-71CE76078A74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4036E474-5924-9240-7205-C4AB94318564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A183830-A348-4C6C-7527-A4AC6A5715EA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Save to History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7DF0B62-DFD7-B32F-A44F-B97E93BD3DF0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발생 시점의 가격 정보를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Notifications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컬렉션에 영구 저장하여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언제든 확인 가능한 히스토리 생성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3873115-8F93-49F2-33BE-98E78A5D4E32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534126FD-D84D-93FE-27A2-895E1D34E8C9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6749C351-1B78-298D-E832-FB0A4CAA0EC5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Duplicate Prevention Flag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C6C3A7-61EA-F898-4CF0-B11801619E04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targetNotified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true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업데이트하여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이미 알림이 간 상품에 대한 중복 알림 발송 차단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9B8C572-F3C9-B8A3-8F9D-6CF49022E757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BC8693F3-339F-DD7F-F6F0-8034633F45CF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4DB722B-8CEB-7A81-474F-9EFCD5242CAA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 Delivery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A734BF47-ABA1-8D77-FD1A-227DFB1A007E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 확인 후 최초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회에 한해 사용자의 기기로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푸시 알림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710BC45-588B-3404-8684-161FD55B632B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C7F67F79-3652-B8EF-CA6C-E5145AF46416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1BA4A02-5FA1-5ACA-29A3-8A25FE008C63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6836BBBA-7880-B1CB-595B-E02545630B1A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90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FEAC-3C54-FB4C-C3E7-1D3FFA84B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EA6BFE9-858E-2CFB-A8B1-323E1A89B00B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(Issue)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ECE8E9AA-4935-2434-0A36-CE33D0DBFFA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08D593-D1F3-DBF6-55EA-9912CEA13014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5FFE67AE-1E9A-4A65-59E1-332F78090090}"/>
              </a:ext>
            </a:extLst>
          </p:cNvPr>
          <p:cNvSpPr/>
          <p:nvPr/>
        </p:nvSpPr>
        <p:spPr>
          <a:xfrm>
            <a:off x="325763" y="6873949"/>
            <a:ext cx="109674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이슈 템플릿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DEE50A-54D8-0EBB-FB91-F84622CD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98" y="3226173"/>
            <a:ext cx="8289786" cy="36214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E835E7-2BDD-35EF-2B4F-17DC82CF2A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5762" y="3121170"/>
            <a:ext cx="5497512" cy="3726438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1A52A73F-25F3-9E97-B5F8-B2A9FD7D5197}"/>
              </a:ext>
            </a:extLst>
          </p:cNvPr>
          <p:cNvSpPr/>
          <p:nvPr/>
        </p:nvSpPr>
        <p:spPr>
          <a:xfrm>
            <a:off x="6236244" y="6873949"/>
            <a:ext cx="110112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이슈들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012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A6094-DF5E-7CB4-C394-7014611F3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4049ADA2-F81C-263E-DB1E-A128AE65218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FC2369B-38E7-0A3B-D6A0-D212A6A6FF49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5BE4C97-EF23-57B1-E4F8-76F1B5F511F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Target Price Reached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CA5CF964-BDF6-7F67-DC0A-DB84D06AFCD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조회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트리거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E06938-62B0-7A2D-C460-D348191A5B3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BBAFDB-DB60-EB93-8284-03CCEFE5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7136978" cy="2970975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27688A61-4BC7-EF45-7C6E-4A50B96C1CD9}"/>
              </a:ext>
            </a:extLst>
          </p:cNvPr>
          <p:cNvSpPr/>
          <p:nvPr/>
        </p:nvSpPr>
        <p:spPr>
          <a:xfrm>
            <a:off x="793790" y="560710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index.ts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359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A9422-5DFD-EB64-943B-DC4D6F6EB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20E1D0-ED62-B476-45A7-AEF2BEBDF12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740CE-117C-86C9-9B74-76A72072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42258" y="242065"/>
            <a:ext cx="6342478" cy="7457990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02E5EC9B-0916-8F9C-8934-FA61A6EE042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ED3C871-A6B7-620F-84F8-C850D1E02621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A92A2D3-46DD-5238-244D-E2DE2C478497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Save to History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C15E861-A99B-6CFE-5FF9-BC98BD950258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발생 시점의 가격 정보를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Notifications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컬렉션에 영구 저장하여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언제든 확인 가능한 히스토리 생성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738A3D-57C9-889B-0838-8FD4E019ABDF}"/>
              </a:ext>
            </a:extLst>
          </p:cNvPr>
          <p:cNvSpPr/>
          <p:nvPr/>
        </p:nvSpPr>
        <p:spPr>
          <a:xfrm>
            <a:off x="7832992" y="3831299"/>
            <a:ext cx="6213515" cy="3166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ED51B6-D040-0908-C5DD-25C9E60E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7" y="4056939"/>
            <a:ext cx="7485464" cy="36431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41317C-9186-0EC9-DBE3-A7645C77590E}"/>
              </a:ext>
            </a:extLst>
          </p:cNvPr>
          <p:cNvSpPr/>
          <p:nvPr/>
        </p:nvSpPr>
        <p:spPr>
          <a:xfrm>
            <a:off x="352541" y="4957589"/>
            <a:ext cx="1784732" cy="352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272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2DE65-1A59-BB48-3E83-D6F9871A4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0929AD-64C7-B115-5377-A93DA6E52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846" y="237687"/>
            <a:ext cx="7002464" cy="69621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B4815-A641-4239-64AE-3F5B0BBA388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A6F80298-7250-6FAC-4514-4C35DA84FD4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A01A7CAE-D7FF-35E9-F4B7-9A38516664E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1D2B65F-F31F-633A-DD8A-A8119691276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 Delivery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240902B-02EC-8EB9-57D6-3BD1E40C3DB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 확인 후 최초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회에 한해 사용자의 기기로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푸시 알림 전송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454B72-135E-D204-6C9F-1AE76435E383}"/>
              </a:ext>
            </a:extLst>
          </p:cNvPr>
          <p:cNvSpPr/>
          <p:nvPr/>
        </p:nvSpPr>
        <p:spPr>
          <a:xfrm>
            <a:off x="7165706" y="1663767"/>
            <a:ext cx="1940194" cy="406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9ED13-D066-5680-E7A6-7C048CA7CE33}"/>
              </a:ext>
            </a:extLst>
          </p:cNvPr>
          <p:cNvSpPr txBox="1"/>
          <p:nvPr/>
        </p:nvSpPr>
        <p:spPr>
          <a:xfrm>
            <a:off x="9297760" y="166376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fcm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발송 조건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0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B08F7-F7E7-3C2A-2AEA-1AA21291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663EE2-05F6-161D-708A-76C80AAB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79801" y="2636131"/>
            <a:ext cx="10639799" cy="47322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CE3807-EB8B-C7E7-AAB0-EEA44A9ED2E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813F5-798A-E5A1-9C9A-C7A869AE70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96891" y="132937"/>
            <a:ext cx="6772840" cy="8107724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6A18847F-C924-96A5-D2EE-BDCA9E862D6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0914EA7-BD2F-90FD-8530-9AF61A2C41D7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9C10588-8491-8936-22C8-E21D8106F70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Duplicate Prevention Flag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43B957A6-223F-93D8-FEAE-0FCAFF0B1F2C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targetNotified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true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업데이트하여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이미 알림이 간 상품에 대한 중복 알림 발송 차단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919EFF-3F3F-C24E-ECE6-BF8A6F6CE0FB}"/>
              </a:ext>
            </a:extLst>
          </p:cNvPr>
          <p:cNvSpPr/>
          <p:nvPr/>
        </p:nvSpPr>
        <p:spPr>
          <a:xfrm>
            <a:off x="7832992" y="7205031"/>
            <a:ext cx="5188945" cy="793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50E1BB-C452-681D-0E5F-08171679710B}"/>
              </a:ext>
            </a:extLst>
          </p:cNvPr>
          <p:cNvSpPr/>
          <p:nvPr/>
        </p:nvSpPr>
        <p:spPr>
          <a:xfrm>
            <a:off x="3175000" y="6489700"/>
            <a:ext cx="1358899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5211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BD7E6-39AD-ED1A-B255-3A94C8C8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289BC1-A209-5E1E-0BD8-8F57B913F13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EC68647-8193-1734-D7AF-E4132043C95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7DB0C007-A717-913F-4D8B-73F9EF2D04C5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30A89C5-EEC4-8765-7083-083A6CC7A12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A6F600D-4B86-31F3-DCB4-BAA1B2C9C3A8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07AFAA-5394-E07D-D0B7-4E174F3F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35109" y="205188"/>
            <a:ext cx="3401501" cy="7194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B529AE-AE4B-CF6E-4656-5B4CD8CC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83003" y="205188"/>
            <a:ext cx="3401501" cy="71943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1DC41B-FFFD-A581-5826-18905F9D9B7D}"/>
              </a:ext>
            </a:extLst>
          </p:cNvPr>
          <p:cNvSpPr/>
          <p:nvPr/>
        </p:nvSpPr>
        <p:spPr>
          <a:xfrm>
            <a:off x="9035194" y="3040381"/>
            <a:ext cx="482600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D1C829-0D49-5CCA-CB96-B4A462692F9B}"/>
              </a:ext>
            </a:extLst>
          </p:cNvPr>
          <p:cNvSpPr/>
          <p:nvPr/>
        </p:nvSpPr>
        <p:spPr>
          <a:xfrm>
            <a:off x="6965094" y="962198"/>
            <a:ext cx="977900" cy="194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6D2D9-5CE3-269B-12DF-E23250E6FEDE}"/>
              </a:ext>
            </a:extLst>
          </p:cNvPr>
          <p:cNvSpPr txBox="1"/>
          <p:nvPr/>
        </p:nvSpPr>
        <p:spPr>
          <a:xfrm>
            <a:off x="7572100" y="7500104"/>
            <a:ext cx="182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알림 읽기 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0596C-8375-2B05-DD0D-08DC855104C1}"/>
              </a:ext>
            </a:extLst>
          </p:cNvPr>
          <p:cNvSpPr txBox="1"/>
          <p:nvPr/>
        </p:nvSpPr>
        <p:spPr>
          <a:xfrm>
            <a:off x="11224206" y="7500104"/>
            <a:ext cx="182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알림 읽은 후</a:t>
            </a:r>
            <a:endParaRPr lang="ko-KR" altLang="en-US" dirty="0"/>
          </a:p>
        </p:txBody>
      </p:sp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ACFCEC-9130-259E-C5C8-D0A18978B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29" y="3802379"/>
            <a:ext cx="6500172" cy="35675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DC17CD-C605-17DE-449A-D0AAA88C9236}"/>
              </a:ext>
            </a:extLst>
          </p:cNvPr>
          <p:cNvSpPr/>
          <p:nvPr/>
        </p:nvSpPr>
        <p:spPr>
          <a:xfrm>
            <a:off x="3867863" y="5091545"/>
            <a:ext cx="860001" cy="210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8468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B194-63C1-0CB2-ABFB-DC0941C6A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B09144-0165-31AE-0BDD-EA4D45927DD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3E1904E1-5163-846F-C300-BED04DBCA4A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C722E2D-7820-8AD8-D28D-A1B55A0C305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D56ED86-37B3-4650-8173-CFBE5884464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3F00DA8-08FE-BC18-7A15-807207CD2A3C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B6CFDC-02AC-1897-7843-FBBB010B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3061"/>
            <a:ext cx="9037904" cy="4047650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B0AA1AA1-66D0-4450-64D7-2B7CF53D04A9}"/>
              </a:ext>
            </a:extLst>
          </p:cNvPr>
          <p:cNvSpPr/>
          <p:nvPr/>
        </p:nvSpPr>
        <p:spPr>
          <a:xfrm>
            <a:off x="793790" y="696071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NotificationScreen.kt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읽음표시를 누르면 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17DA76-6A42-CDA0-3A86-68B358756DF4}"/>
              </a:ext>
            </a:extLst>
          </p:cNvPr>
          <p:cNvSpPr/>
          <p:nvPr/>
        </p:nvSpPr>
        <p:spPr>
          <a:xfrm>
            <a:off x="2108200" y="5372100"/>
            <a:ext cx="726440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82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6E0F0-5D41-A3BF-3639-55422214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EAA476-86EC-F5CA-EE71-E80A6E4E37E4}"/>
              </a:ext>
            </a:extLst>
          </p:cNvPr>
          <p:cNvSpPr/>
          <p:nvPr/>
        </p:nvSpPr>
        <p:spPr>
          <a:xfrm>
            <a:off x="12914630" y="78460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DB1160-C206-7DB7-B5BF-D60A24B8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71" y="374101"/>
            <a:ext cx="8256184" cy="7488469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1D1466F4-4A5E-A328-2000-BFF1A640FE0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A643B276-FAA6-DDA0-E8C0-5DD3DC8E115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FC24870-C8D0-0169-5918-A92EFF94995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7A8F25A-CB5D-B64F-13D6-57C83F4066B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F626877-6C03-CDA8-9759-FC744D0F9939}"/>
              </a:ext>
            </a:extLst>
          </p:cNvPr>
          <p:cNvSpPr/>
          <p:nvPr/>
        </p:nvSpPr>
        <p:spPr>
          <a:xfrm>
            <a:off x="6338771" y="784129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NotificationViewModel.kt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일부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3145DA-72AF-22F7-94B2-044BD854A2BD}"/>
              </a:ext>
            </a:extLst>
          </p:cNvPr>
          <p:cNvSpPr/>
          <p:nvPr/>
        </p:nvSpPr>
        <p:spPr>
          <a:xfrm>
            <a:off x="6971145" y="1034263"/>
            <a:ext cx="5016500" cy="223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CB8188-C32C-01A6-1841-C634D294E0D5}"/>
              </a:ext>
            </a:extLst>
          </p:cNvPr>
          <p:cNvSpPr/>
          <p:nvPr/>
        </p:nvSpPr>
        <p:spPr>
          <a:xfrm>
            <a:off x="6351471" y="3086100"/>
            <a:ext cx="8164629" cy="477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8936AE-E999-57F6-B6EB-3FF1C53E269C}"/>
              </a:ext>
            </a:extLst>
          </p:cNvPr>
          <p:cNvSpPr/>
          <p:nvPr/>
        </p:nvSpPr>
        <p:spPr>
          <a:xfrm>
            <a:off x="7034645" y="3650463"/>
            <a:ext cx="5194300" cy="223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757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C0CA2-35A4-631C-7AE4-5EAFFAFB2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CDDFBF-EA74-42B2-3CB5-ACACF4952FDC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57B643E6-4746-BC6E-C6AF-D6788C1DFADD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27DF589-36FC-73E8-B97D-A77C6D21A18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527D844-D651-92C2-FE98-6DCFD3BF9F1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9B723E6A-33AD-4745-E885-503FB7CFA07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A8C19E-AACD-1104-F1C6-70003002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1" y="2838309"/>
            <a:ext cx="8002117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419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DE245-E328-9B98-A31C-F5003A4C5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6BAD2-0BCD-6F3B-8179-FC10B6647F64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4EC6E04A-D62A-4A48-2A36-B777742F51E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F11AF86-53CE-9831-C056-E0D45AA009E0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ACE4EAA-1F19-1C45-E5E4-37B502E65AB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171B962-5827-65D4-746C-223045F0F1C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735E5A-E452-573A-5B6A-98422297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67" y="215900"/>
            <a:ext cx="964826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86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7C491-CF40-803B-A320-21F39667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5E2984-E6BC-48CA-0802-805C901956E4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71DF884-65F7-21B2-CE5D-51ED08D5A6E9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32FA4960-31E8-8555-9261-AC892DBF123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57697A1-0F22-BA8C-2A37-BFA8E0012C2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B5587971-45F9-BC66-0CEC-31A9325D649A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0DD796-1D4B-547D-6830-FACDBA8C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6379"/>
            <a:ext cx="9399736" cy="43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6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FEE86-B93A-B051-7B73-E13DB55B9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4EAC666A-19A9-3649-8FFB-E5C710EF73A1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(PR)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39E3E773-1EE6-6AEF-1F2D-D1F3F984306A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4C3D47-1B88-2D71-D8EB-B222DF4FE2F6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DAC83594-2397-8A06-51EF-07FA60579CCE}"/>
              </a:ext>
            </a:extLst>
          </p:cNvPr>
          <p:cNvSpPr/>
          <p:nvPr/>
        </p:nvSpPr>
        <p:spPr>
          <a:xfrm>
            <a:off x="261969" y="6873949"/>
            <a:ext cx="109399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템플릿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4639B2-7582-97C1-4615-BF8B5534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33308" y="3300350"/>
            <a:ext cx="7955511" cy="3573599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5B575793-6886-D727-43D7-C609E9C396F4}"/>
              </a:ext>
            </a:extLst>
          </p:cNvPr>
          <p:cNvSpPr/>
          <p:nvPr/>
        </p:nvSpPr>
        <p:spPr>
          <a:xfrm>
            <a:off x="6133307" y="6873949"/>
            <a:ext cx="107287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E68C65-C0B3-1951-CA1C-78EE53F44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69" y="2903490"/>
            <a:ext cx="5588834" cy="39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311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D193D-8AC7-7B2F-1EDA-3B1377DCE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4A97CE-0F70-9241-7AF9-DF65C54FAD2A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900631FC-DC7C-35F6-7331-EFDF468A674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C30D1703-ADFA-31A2-9527-D14A674EB60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27392BF9-A48F-8C73-EE2B-90DD8CA4272C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1D830A2-36B5-E5F2-BE02-189040C7513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59C6DD-A188-C1C5-E0BD-81FB37BF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97" y="2904956"/>
            <a:ext cx="10679015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901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B7EBC-CEED-2CA5-3410-47B8513BB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DA0E4B-9992-A76F-8C1C-C401FBF3DD78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491EC7CE-39E9-1C00-27C7-37A60F89D10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BF6F923-E8A0-575F-4F59-40C800C9858C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250313B-3FAB-BC1C-A5C7-A8AE9E112632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E66E3E0-DECB-68B0-505B-CC074284100B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25E39A-F095-80C9-7A5E-94122807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44" y="1988820"/>
            <a:ext cx="8492056" cy="62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4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1233</TotalTime>
  <Words>2824</Words>
  <Application>Microsoft Office PowerPoint</Application>
  <PresentationFormat>사용자 지정</PresentationFormat>
  <Paragraphs>638</Paragraphs>
  <Slides>91</Slides>
  <Notes>78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9" baseType="lpstr">
      <vt:lpstr>G마켓 산스 TTF Bold</vt:lpstr>
      <vt:lpstr>G마켓 산스 TTF Light</vt:lpstr>
      <vt:lpstr>Arial</vt:lpstr>
      <vt:lpstr>태나다체 </vt:lpstr>
      <vt:lpstr>Calibri</vt:lpstr>
      <vt:lpstr>G마켓 산스 TTF Medium</vt:lpstr>
      <vt:lpstr>Calibri Light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MisterJerry</dc:creator>
  <cp:lastModifiedBy>KunHee Jung</cp:lastModifiedBy>
  <cp:revision>16</cp:revision>
  <dcterms:created xsi:type="dcterms:W3CDTF">2026-01-23T04:56:48Z</dcterms:created>
  <dcterms:modified xsi:type="dcterms:W3CDTF">2026-01-28T10:00:42Z</dcterms:modified>
</cp:coreProperties>
</file>